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4"/>
  </p:notesMasterIdLst>
  <p:sldIdLst>
    <p:sldId id="256" r:id="rId2"/>
    <p:sldId id="298" r:id="rId3"/>
    <p:sldId id="318" r:id="rId4"/>
    <p:sldId id="328" r:id="rId5"/>
    <p:sldId id="299" r:id="rId6"/>
    <p:sldId id="300" r:id="rId7"/>
    <p:sldId id="258" r:id="rId8"/>
    <p:sldId id="319" r:id="rId9"/>
    <p:sldId id="260" r:id="rId10"/>
    <p:sldId id="320" r:id="rId11"/>
    <p:sldId id="305" r:id="rId12"/>
    <p:sldId id="321" r:id="rId13"/>
    <p:sldId id="310" r:id="rId14"/>
    <p:sldId id="325" r:id="rId15"/>
    <p:sldId id="330" r:id="rId16"/>
    <p:sldId id="331" r:id="rId17"/>
    <p:sldId id="322" r:id="rId18"/>
    <p:sldId id="332" r:id="rId19"/>
    <p:sldId id="329" r:id="rId20"/>
    <p:sldId id="333" r:id="rId21"/>
    <p:sldId id="323" r:id="rId22"/>
    <p:sldId id="334" r:id="rId23"/>
    <p:sldId id="327" r:id="rId24"/>
    <p:sldId id="312" r:id="rId25"/>
    <p:sldId id="313" r:id="rId26"/>
    <p:sldId id="314" r:id="rId27"/>
    <p:sldId id="316" r:id="rId28"/>
    <p:sldId id="317" r:id="rId29"/>
    <p:sldId id="315" r:id="rId30"/>
    <p:sldId id="326" r:id="rId31"/>
    <p:sldId id="268" r:id="rId32"/>
    <p:sldId id="301" r:id="rId33"/>
  </p:sldIdLst>
  <p:sldSz cx="9144000" cy="5143500" type="screen16x9"/>
  <p:notesSz cx="6858000" cy="9144000"/>
  <p:embeddedFontLs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bold r:id="rId44"/>
      <p:italic r:id="rId45"/>
      <p:boldItalic r:id="rId46"/>
    </p:embeddedFont>
    <p:embeddedFont>
      <p:font typeface="Squada One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1E6FB4"/>
    <a:srgbClr val="8F1164"/>
    <a:srgbClr val="E6E6E6"/>
    <a:srgbClr val="EAEAEA"/>
    <a:srgbClr val="EBEBEB"/>
    <a:srgbClr val="E7E7E7"/>
    <a:srgbClr val="ECECEC"/>
    <a:srgbClr val="E3E3E3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1E58A7-DD16-4515-93DE-E84EB0CF968C}">
  <a:tblStyle styleId="{AA1E58A7-DD16-4515-93DE-E84EB0CF96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969" autoAdjust="0"/>
  </p:normalViewPr>
  <p:slideViewPr>
    <p:cSldViewPr snapToGrid="0">
      <p:cViewPr varScale="1">
        <p:scale>
          <a:sx n="92" d="100"/>
          <a:sy n="92" d="100"/>
        </p:scale>
        <p:origin x="9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637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5685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5271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582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25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5172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772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048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927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775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979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63173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52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459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9005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6221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108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219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68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7510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669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0357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99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257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46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23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34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0" r:id="rId6"/>
    <p:sldLayoutId id="2147483666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12" Type="http://schemas.microsoft.com/office/2007/relationships/hdphoto" Target="../media/hdphoto1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11" Type="http://schemas.openxmlformats.org/officeDocument/2006/relationships/image" Target="../media/image25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10" Type="http://schemas.microsoft.com/office/2007/relationships/hdphoto" Target="../media/hdphoto9.wdp"/><Relationship Id="rId4" Type="http://schemas.microsoft.com/office/2007/relationships/hdphoto" Target="../media/hdphoto10.wdp"/><Relationship Id="rId9" Type="http://schemas.openxmlformats.org/officeDocument/2006/relationships/image" Target="../media/image23.png"/><Relationship Id="rId1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umap-learn.readthedocs.io/en/latest/index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4.wdp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4319336" y="2673458"/>
            <a:ext cx="2496276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Exo 2" panose="020B0604020202020204" charset="0"/>
              </a:rPr>
              <a:t>Abhishek Deshpande</a:t>
            </a:r>
            <a:endParaRPr lang="en-IN" sz="1000" dirty="0">
              <a:latin typeface="Exo 2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/>
              <a:t>Maharashtra Institute Of Technology, World Peace University, Pune</a:t>
            </a:r>
            <a:endParaRPr sz="1000"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889960" y="838670"/>
            <a:ext cx="6886800" cy="866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434343"/>
                </a:solidFill>
              </a:rPr>
              <a:t>Understanding UMAP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444468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79819E65-5FEE-4AD6-AB05-54C60980DCEB}"/>
              </a:ext>
            </a:extLst>
          </p:cNvPr>
          <p:cNvSpPr txBox="1">
            <a:spLocks/>
          </p:cNvSpPr>
          <p:nvPr/>
        </p:nvSpPr>
        <p:spPr>
          <a:xfrm>
            <a:off x="2542674" y="1711270"/>
            <a:ext cx="6234086" cy="63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xo 2"/>
              <a:buNone/>
              <a:defRPr sz="4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600" dirty="0">
                <a:solidFill>
                  <a:srgbClr val="434343"/>
                </a:solidFill>
              </a:rPr>
              <a:t>The Internal Workings of a State-of-the-Art </a:t>
            </a:r>
          </a:p>
          <a:p>
            <a:r>
              <a:rPr lang="en-IN" sz="1600" dirty="0">
                <a:solidFill>
                  <a:srgbClr val="434343"/>
                </a:solidFill>
              </a:rPr>
              <a:t>Clustering Algorithm </a:t>
            </a:r>
          </a:p>
        </p:txBody>
      </p:sp>
      <p:sp>
        <p:nvSpPr>
          <p:cNvPr id="6" name="Google Shape;136;p28">
            <a:extLst>
              <a:ext uri="{FF2B5EF4-FFF2-40B4-BE49-F238E27FC236}">
                <a16:creationId xmlns:a16="http://schemas.microsoft.com/office/drawing/2014/main" id="{34D6315B-C636-4BEB-BEB7-82FEF1CE952D}"/>
              </a:ext>
            </a:extLst>
          </p:cNvPr>
          <p:cNvSpPr txBox="1">
            <a:spLocks/>
          </p:cNvSpPr>
          <p:nvPr/>
        </p:nvSpPr>
        <p:spPr>
          <a:xfrm>
            <a:off x="6815612" y="2673458"/>
            <a:ext cx="2496276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en-US" dirty="0">
                <a:latin typeface="Exo 2" panose="020B0604020202020204" charset="0"/>
              </a:rPr>
              <a:t>Soham Joshi</a:t>
            </a:r>
            <a:endParaRPr lang="en-US" sz="1000" dirty="0">
              <a:latin typeface="Exo 2" panose="020B0604020202020204" charset="0"/>
            </a:endParaRPr>
          </a:p>
          <a:p>
            <a:pPr marL="0" indent="0" algn="ctr"/>
            <a:r>
              <a:rPr lang="en-US" sz="1000" dirty="0"/>
              <a:t>Vishwakarma Institute Of Technology, </a:t>
            </a:r>
          </a:p>
          <a:p>
            <a:pPr marL="0" indent="0" algn="ctr"/>
            <a:r>
              <a:rPr lang="en-US" sz="1000" dirty="0"/>
              <a:t>Pune</a:t>
            </a:r>
          </a:p>
        </p:txBody>
      </p:sp>
      <p:sp>
        <p:nvSpPr>
          <p:cNvPr id="2" name="Google Shape;136;p28">
            <a:extLst>
              <a:ext uri="{FF2B5EF4-FFF2-40B4-BE49-F238E27FC236}">
                <a16:creationId xmlns:a16="http://schemas.microsoft.com/office/drawing/2014/main" id="{A3BC9AD9-B353-40DC-9204-42F734D61EB2}"/>
              </a:ext>
            </a:extLst>
          </p:cNvPr>
          <p:cNvSpPr txBox="1">
            <a:spLocks/>
          </p:cNvSpPr>
          <p:nvPr/>
        </p:nvSpPr>
        <p:spPr>
          <a:xfrm>
            <a:off x="6815612" y="3492536"/>
            <a:ext cx="2496276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en-US" dirty="0" err="1">
                <a:latin typeface="Exo 2" panose="020B0604020202020204" charset="0"/>
              </a:rPr>
              <a:t>Shrirang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dirty="0" err="1">
                <a:latin typeface="Exo 2" panose="020B0604020202020204" charset="0"/>
              </a:rPr>
              <a:t>Karandikar</a:t>
            </a:r>
            <a:endParaRPr lang="en-US" sz="1000" dirty="0">
              <a:latin typeface="Exo 2" panose="020B0604020202020204" charset="0"/>
            </a:endParaRPr>
          </a:p>
          <a:p>
            <a:pPr marL="0" indent="0" algn="ctr"/>
            <a:r>
              <a:rPr lang="en-US" sz="1000" dirty="0" err="1"/>
              <a:t>AlgoAsylum</a:t>
            </a:r>
            <a:endParaRPr lang="en-US" sz="1000" dirty="0"/>
          </a:p>
        </p:txBody>
      </p:sp>
      <p:sp>
        <p:nvSpPr>
          <p:cNvPr id="3" name="Google Shape;136;p28">
            <a:extLst>
              <a:ext uri="{FF2B5EF4-FFF2-40B4-BE49-F238E27FC236}">
                <a16:creationId xmlns:a16="http://schemas.microsoft.com/office/drawing/2014/main" id="{664FBB6C-693E-43D7-8D2D-54480F289344}"/>
              </a:ext>
            </a:extLst>
          </p:cNvPr>
          <p:cNvSpPr txBox="1">
            <a:spLocks/>
          </p:cNvSpPr>
          <p:nvPr/>
        </p:nvSpPr>
        <p:spPr>
          <a:xfrm>
            <a:off x="4411579" y="3492536"/>
            <a:ext cx="2496276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en-US" dirty="0" err="1">
                <a:latin typeface="Exo 2" panose="020B0604020202020204" charset="0"/>
              </a:rPr>
              <a:t>Varad</a:t>
            </a:r>
            <a:r>
              <a:rPr lang="en-US" dirty="0">
                <a:latin typeface="Exo 2" panose="020B0604020202020204" charset="0"/>
              </a:rPr>
              <a:t> Deshmukh</a:t>
            </a:r>
            <a:endParaRPr lang="en-US" sz="1000" dirty="0">
              <a:latin typeface="Exo 2" panose="020B0604020202020204" charset="0"/>
            </a:endParaRPr>
          </a:p>
          <a:p>
            <a:pPr marL="0" indent="0" algn="ctr"/>
            <a:r>
              <a:rPr lang="en-US" sz="1000" dirty="0"/>
              <a:t>University of Colorado Boulder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B1EAA-C6D4-4B15-8380-E92747E86F25}"/>
              </a:ext>
            </a:extLst>
          </p:cNvPr>
          <p:cNvSpPr txBox="1"/>
          <p:nvPr/>
        </p:nvSpPr>
        <p:spPr>
          <a:xfrm>
            <a:off x="135082" y="83127"/>
            <a:ext cx="30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0" y="2747759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D7DDD-3E9E-4129-BA02-6A52C9A6407C}"/>
              </a:ext>
            </a:extLst>
          </p:cNvPr>
          <p:cNvCxnSpPr/>
          <p:nvPr/>
        </p:nvCxnSpPr>
        <p:spPr>
          <a:xfrm>
            <a:off x="2767542" y="444843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3;p30">
            <a:extLst>
              <a:ext uri="{FF2B5EF4-FFF2-40B4-BE49-F238E27FC236}">
                <a16:creationId xmlns:a16="http://schemas.microsoft.com/office/drawing/2014/main" id="{9F9EBAD9-7A87-4A64-B9D2-976AF25D4020}"/>
              </a:ext>
            </a:extLst>
          </p:cNvPr>
          <p:cNvSpPr txBox="1">
            <a:spLocks/>
          </p:cNvSpPr>
          <p:nvPr/>
        </p:nvSpPr>
        <p:spPr>
          <a:xfrm>
            <a:off x="2869120" y="3417499"/>
            <a:ext cx="2131340" cy="1475824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Points are connected with the </a:t>
            </a:r>
            <a:r>
              <a:rPr lang="en-IN" sz="1200" b="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</a:t>
            </a: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IN" sz="1200" b="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neighbors</a:t>
            </a: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inside the fuzzy sets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Edge weights are assigned using the distance metric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9" name="Google Shape;150;p30">
            <a:extLst>
              <a:ext uri="{FF2B5EF4-FFF2-40B4-BE49-F238E27FC236}">
                <a16:creationId xmlns:a16="http://schemas.microsoft.com/office/drawing/2014/main" id="{454AD9E9-1847-4A9F-A666-3007B35277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68160" y="846141"/>
            <a:ext cx="2007679" cy="859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UMAP</a:t>
            </a:r>
            <a:endParaRPr dirty="0"/>
          </a:p>
        </p:txBody>
      </p:sp>
      <p:sp>
        <p:nvSpPr>
          <p:cNvPr id="58" name="Google Shape;151;p30">
            <a:extLst>
              <a:ext uri="{FF2B5EF4-FFF2-40B4-BE49-F238E27FC236}">
                <a16:creationId xmlns:a16="http://schemas.microsoft.com/office/drawing/2014/main" id="{677D82F5-2966-46C5-8F25-60B974D6241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665747" y="2324475"/>
            <a:ext cx="1331495" cy="58506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Fuzzy Simplicial Sets</a:t>
            </a:r>
            <a:endParaRPr sz="1200" dirty="0"/>
          </a:p>
        </p:txBody>
      </p:sp>
      <p:sp>
        <p:nvSpPr>
          <p:cNvPr id="59" name="Google Shape;163;p30">
            <a:extLst>
              <a:ext uri="{FF2B5EF4-FFF2-40B4-BE49-F238E27FC236}">
                <a16:creationId xmlns:a16="http://schemas.microsoft.com/office/drawing/2014/main" id="{3077FE09-5026-42D9-ADA0-5365D4F4FC4D}"/>
              </a:ext>
            </a:extLst>
          </p:cNvPr>
          <p:cNvSpPr txBox="1">
            <a:spLocks/>
          </p:cNvSpPr>
          <p:nvPr/>
        </p:nvSpPr>
        <p:spPr>
          <a:xfrm>
            <a:off x="2859711" y="2329731"/>
            <a:ext cx="1329096" cy="5850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 dirty="0">
                <a:solidFill>
                  <a:srgbClr val="E6E6E6"/>
                </a:solidFill>
              </a:rPr>
              <a:t>Graph Generation</a:t>
            </a:r>
          </a:p>
        </p:txBody>
      </p:sp>
      <p:sp>
        <p:nvSpPr>
          <p:cNvPr id="60" name="Google Shape;165;p30">
            <a:extLst>
              <a:ext uri="{FF2B5EF4-FFF2-40B4-BE49-F238E27FC236}">
                <a16:creationId xmlns:a16="http://schemas.microsoft.com/office/drawing/2014/main" id="{93044A12-5F82-4DEC-8418-3EB84071AE47}"/>
              </a:ext>
            </a:extLst>
          </p:cNvPr>
          <p:cNvSpPr txBox="1">
            <a:spLocks/>
          </p:cNvSpPr>
          <p:nvPr/>
        </p:nvSpPr>
        <p:spPr>
          <a:xfrm>
            <a:off x="5051276" y="2329731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Force Directed Layout</a:t>
            </a:r>
            <a:endParaRPr lang="en-IN" sz="1200" dirty="0"/>
          </a:p>
        </p:txBody>
      </p:sp>
      <p:sp>
        <p:nvSpPr>
          <p:cNvPr id="61" name="Google Shape;167;p30">
            <a:extLst>
              <a:ext uri="{FF2B5EF4-FFF2-40B4-BE49-F238E27FC236}">
                <a16:creationId xmlns:a16="http://schemas.microsoft.com/office/drawing/2014/main" id="{5335CE97-BD61-4C04-87D5-93AAF95AB0E3}"/>
              </a:ext>
            </a:extLst>
          </p:cNvPr>
          <p:cNvSpPr txBox="1">
            <a:spLocks/>
          </p:cNvSpPr>
          <p:nvPr/>
        </p:nvSpPr>
        <p:spPr>
          <a:xfrm>
            <a:off x="7242841" y="2329730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>
              <a:lnSpc>
                <a:spcPct val="300000"/>
              </a:lnSpc>
            </a:pPr>
            <a:r>
              <a:rPr lang="en-IN" sz="1200"/>
              <a:t>Final Output</a:t>
            </a:r>
            <a:endParaRPr lang="en-IN" sz="12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D2819B7-59F2-41EF-96AA-32A443678D48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1997242" y="2617009"/>
            <a:ext cx="862469" cy="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6D323A-7EB8-4206-9271-42574BE602F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4188807" y="2619638"/>
            <a:ext cx="862469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31A063E-BE91-4E0C-8187-B44E11F6F3BD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6380372" y="2619637"/>
            <a:ext cx="8624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B82CF9-B591-4F4E-B5FF-C6C913E02236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10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4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CA8AEA-B921-4AC2-A5B6-AF5484B1164E}"/>
              </a:ext>
            </a:extLst>
          </p:cNvPr>
          <p:cNvSpPr/>
          <p:nvPr/>
        </p:nvSpPr>
        <p:spPr>
          <a:xfrm>
            <a:off x="6042991" y="2892287"/>
            <a:ext cx="3101009" cy="225121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BE7A91-F3FC-4C04-9B63-C5C95161D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-11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186" y="1502686"/>
            <a:ext cx="4631533" cy="3473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FDFD5-33C9-425A-986E-237F2483F0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6942" t="15483" r="12459" b="16149"/>
          <a:stretch/>
        </p:blipFill>
        <p:spPr>
          <a:xfrm>
            <a:off x="421694" y="1519364"/>
            <a:ext cx="2887200" cy="2652687"/>
          </a:xfrm>
          <a:prstGeom prst="rect">
            <a:avLst/>
          </a:prstGeom>
          <a:ln>
            <a:solidFill>
              <a:srgbClr val="434343"/>
            </a:solidFill>
          </a:ln>
        </p:spPr>
      </p:pic>
      <p:sp>
        <p:nvSpPr>
          <p:cNvPr id="34" name="Google Shape;183;p32">
            <a:extLst>
              <a:ext uri="{FF2B5EF4-FFF2-40B4-BE49-F238E27FC236}">
                <a16:creationId xmlns:a16="http://schemas.microsoft.com/office/drawing/2014/main" id="{0EDB1733-3556-4C45-9B8C-E780934D7FFC}"/>
              </a:ext>
            </a:extLst>
          </p:cNvPr>
          <p:cNvSpPr txBox="1">
            <a:spLocks/>
          </p:cNvSpPr>
          <p:nvPr/>
        </p:nvSpPr>
        <p:spPr>
          <a:xfrm>
            <a:off x="1728248" y="459784"/>
            <a:ext cx="5687503" cy="75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2800" dirty="0"/>
              <a:t>SIMPLICIAL GRAPHS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E59A18-A8FC-4C80-A2BD-8D8C247CA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298" y="154672"/>
            <a:ext cx="4504982" cy="305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704DCF-20C4-4BC3-B938-3D34473CBB6B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11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31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0" y="2747759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568160" y="846141"/>
            <a:ext cx="2007679" cy="859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UMAP</a:t>
            </a: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D7DDD-3E9E-4129-BA02-6A52C9A6407C}"/>
              </a:ext>
            </a:extLst>
          </p:cNvPr>
          <p:cNvCxnSpPr/>
          <p:nvPr/>
        </p:nvCxnSpPr>
        <p:spPr>
          <a:xfrm>
            <a:off x="2767542" y="444843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3;p30">
            <a:extLst>
              <a:ext uri="{FF2B5EF4-FFF2-40B4-BE49-F238E27FC236}">
                <a16:creationId xmlns:a16="http://schemas.microsoft.com/office/drawing/2014/main" id="{A673C137-71AB-4772-8484-7F09F6E948BF}"/>
              </a:ext>
            </a:extLst>
          </p:cNvPr>
          <p:cNvSpPr txBox="1">
            <a:spLocks/>
          </p:cNvSpPr>
          <p:nvPr/>
        </p:nvSpPr>
        <p:spPr>
          <a:xfrm>
            <a:off x="5063232" y="3420479"/>
            <a:ext cx="2131200" cy="1176688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Projection of the graph on a 2-dimensional space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Attraction and repulsion equations help in placement of points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2" name="Google Shape;151;p30">
            <a:extLst>
              <a:ext uri="{FF2B5EF4-FFF2-40B4-BE49-F238E27FC236}">
                <a16:creationId xmlns:a16="http://schemas.microsoft.com/office/drawing/2014/main" id="{7D437ACB-A66F-48BE-8F28-F8E981A9DFE4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665747" y="2324475"/>
            <a:ext cx="1331495" cy="58506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Fuzzy Simplicial Sets</a:t>
            </a:r>
            <a:endParaRPr sz="1200" dirty="0"/>
          </a:p>
        </p:txBody>
      </p:sp>
      <p:sp>
        <p:nvSpPr>
          <p:cNvPr id="43" name="Google Shape;163;p30">
            <a:extLst>
              <a:ext uri="{FF2B5EF4-FFF2-40B4-BE49-F238E27FC236}">
                <a16:creationId xmlns:a16="http://schemas.microsoft.com/office/drawing/2014/main" id="{75DC9EDE-3D2F-4D9B-9B57-24DC095DD0ED}"/>
              </a:ext>
            </a:extLst>
          </p:cNvPr>
          <p:cNvSpPr txBox="1">
            <a:spLocks/>
          </p:cNvSpPr>
          <p:nvPr/>
        </p:nvSpPr>
        <p:spPr>
          <a:xfrm>
            <a:off x="2859711" y="2329731"/>
            <a:ext cx="1329096" cy="585068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Graph Generation</a:t>
            </a:r>
            <a:endParaRPr lang="en-IN" sz="1200" dirty="0"/>
          </a:p>
        </p:txBody>
      </p:sp>
      <p:sp>
        <p:nvSpPr>
          <p:cNvPr id="44" name="Google Shape;165;p30">
            <a:extLst>
              <a:ext uri="{FF2B5EF4-FFF2-40B4-BE49-F238E27FC236}">
                <a16:creationId xmlns:a16="http://schemas.microsoft.com/office/drawing/2014/main" id="{7A09803B-E463-4B7E-B47A-7BFFE5361C44}"/>
              </a:ext>
            </a:extLst>
          </p:cNvPr>
          <p:cNvSpPr txBox="1">
            <a:spLocks/>
          </p:cNvSpPr>
          <p:nvPr/>
        </p:nvSpPr>
        <p:spPr>
          <a:xfrm>
            <a:off x="5051276" y="2329731"/>
            <a:ext cx="1329096" cy="579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 dirty="0">
                <a:solidFill>
                  <a:srgbClr val="E6E6E6"/>
                </a:solidFill>
              </a:rPr>
              <a:t>Force Directed Layout</a:t>
            </a:r>
          </a:p>
        </p:txBody>
      </p:sp>
      <p:sp>
        <p:nvSpPr>
          <p:cNvPr id="45" name="Google Shape;167;p30">
            <a:extLst>
              <a:ext uri="{FF2B5EF4-FFF2-40B4-BE49-F238E27FC236}">
                <a16:creationId xmlns:a16="http://schemas.microsoft.com/office/drawing/2014/main" id="{E30E2DE0-EC6D-4879-A746-B802AE60530B}"/>
              </a:ext>
            </a:extLst>
          </p:cNvPr>
          <p:cNvSpPr txBox="1">
            <a:spLocks/>
          </p:cNvSpPr>
          <p:nvPr/>
        </p:nvSpPr>
        <p:spPr>
          <a:xfrm>
            <a:off x="7242841" y="2329730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>
              <a:lnSpc>
                <a:spcPct val="300000"/>
              </a:lnSpc>
            </a:pPr>
            <a:r>
              <a:rPr lang="en-IN" sz="1200"/>
              <a:t>Final Output</a:t>
            </a:r>
            <a:endParaRPr lang="en-IN" sz="12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706C48-7583-428F-939D-F21EEA840A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997242" y="2617009"/>
            <a:ext cx="862469" cy="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059DCC-91C5-4830-B6F8-40CDBF9189D7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4188807" y="2619638"/>
            <a:ext cx="862469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295390-E08F-42FE-93DF-CCF64855FEA4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6380372" y="2619637"/>
            <a:ext cx="8624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9FD4BB-C5DF-42B3-87C1-9C7D7A06058D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12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8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CA8AEA-B921-4AC2-A5B6-AF5484B1164E}"/>
              </a:ext>
            </a:extLst>
          </p:cNvPr>
          <p:cNvSpPr/>
          <p:nvPr/>
        </p:nvSpPr>
        <p:spPr>
          <a:xfrm>
            <a:off x="6042991" y="2892287"/>
            <a:ext cx="3101009" cy="225121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6242E-9FE7-4735-9CC6-C458F011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98" y="157620"/>
            <a:ext cx="4504982" cy="302164"/>
          </a:xfrm>
          <a:prstGeom prst="rect">
            <a:avLst/>
          </a:prstGeom>
        </p:spPr>
      </p:pic>
      <p:sp>
        <p:nvSpPr>
          <p:cNvPr id="11" name="Google Shape;183;p32">
            <a:extLst>
              <a:ext uri="{FF2B5EF4-FFF2-40B4-BE49-F238E27FC236}">
                <a16:creationId xmlns:a16="http://schemas.microsoft.com/office/drawing/2014/main" id="{3E9212C3-F3E6-4758-A5C5-3C73839E3E74}"/>
              </a:ext>
            </a:extLst>
          </p:cNvPr>
          <p:cNvSpPr txBox="1">
            <a:spLocks/>
          </p:cNvSpPr>
          <p:nvPr/>
        </p:nvSpPr>
        <p:spPr>
          <a:xfrm>
            <a:off x="1728248" y="459784"/>
            <a:ext cx="5687503" cy="75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2800" dirty="0"/>
              <a:t>FORCE DIRECTED LAYOUT</a:t>
            </a:r>
          </a:p>
        </p:txBody>
      </p:sp>
      <p:pic>
        <p:nvPicPr>
          <p:cNvPr id="15" name="Google Shape;113;p20">
            <a:extLst>
              <a:ext uri="{FF2B5EF4-FFF2-40B4-BE49-F238E27FC236}">
                <a16:creationId xmlns:a16="http://schemas.microsoft.com/office/drawing/2014/main" id="{12826E30-A4AE-4953-A605-2A231FC9FBB8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1298" y="1251828"/>
            <a:ext cx="4152713" cy="3734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6F9241-6BA3-4B0E-8988-9DA10E2282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  <a14:imgEffect>
                      <a14:brightnessContrast bright="-11000" contrast="20000"/>
                    </a14:imgEffect>
                  </a14:imgLayer>
                </a14:imgProps>
              </a:ext>
            </a:extLst>
          </a:blip>
          <a:srcRect l="12744" t="13031" r="10733" b="11542"/>
          <a:stretch/>
        </p:blipFill>
        <p:spPr>
          <a:xfrm>
            <a:off x="310207" y="1251828"/>
            <a:ext cx="3689018" cy="2727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Google Shape;163;p30">
            <a:extLst>
              <a:ext uri="{FF2B5EF4-FFF2-40B4-BE49-F238E27FC236}">
                <a16:creationId xmlns:a16="http://schemas.microsoft.com/office/drawing/2014/main" id="{736676CD-954F-4ABE-8939-C23C047CF3FF}"/>
              </a:ext>
            </a:extLst>
          </p:cNvPr>
          <p:cNvSpPr txBox="1">
            <a:spLocks/>
          </p:cNvSpPr>
          <p:nvPr/>
        </p:nvSpPr>
        <p:spPr>
          <a:xfrm>
            <a:off x="310207" y="4162096"/>
            <a:ext cx="3689018" cy="82378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IN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Not only do we have the connection between nodes but we can define forces based on the connection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18307E-5F0C-4E10-9FCC-50A23BE9FCE0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13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1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0" y="2747759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568160" y="846141"/>
            <a:ext cx="2007679" cy="859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UMAP</a:t>
            </a: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D7DDD-3E9E-4129-BA02-6A52C9A6407C}"/>
              </a:ext>
            </a:extLst>
          </p:cNvPr>
          <p:cNvCxnSpPr/>
          <p:nvPr/>
        </p:nvCxnSpPr>
        <p:spPr>
          <a:xfrm>
            <a:off x="2767542" y="444843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3;p30">
            <a:extLst>
              <a:ext uri="{FF2B5EF4-FFF2-40B4-BE49-F238E27FC236}">
                <a16:creationId xmlns:a16="http://schemas.microsoft.com/office/drawing/2014/main" id="{A673C137-71AB-4772-8484-7F09F6E948BF}"/>
              </a:ext>
            </a:extLst>
          </p:cNvPr>
          <p:cNvSpPr txBox="1">
            <a:spLocks/>
          </p:cNvSpPr>
          <p:nvPr/>
        </p:nvSpPr>
        <p:spPr>
          <a:xfrm>
            <a:off x="6459126" y="3429808"/>
            <a:ext cx="2131200" cy="1476000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Force Directed Layout is mapped to 2 dimensions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Affected by two main parameters:</a:t>
            </a:r>
            <a:b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IN" sz="12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n_neighbors</a:t>
            </a:r>
            <a:br>
              <a:rPr lang="en-IN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IN" sz="12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min_dist</a:t>
            </a: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6" name="Google Shape;151;p30">
            <a:extLst>
              <a:ext uri="{FF2B5EF4-FFF2-40B4-BE49-F238E27FC236}">
                <a16:creationId xmlns:a16="http://schemas.microsoft.com/office/drawing/2014/main" id="{FF1F5BB2-FEA4-4263-BE01-430B3057BEB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665747" y="2324475"/>
            <a:ext cx="1331495" cy="58506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Fuzzy Simplicial Sets</a:t>
            </a:r>
            <a:endParaRPr sz="1200" dirty="0"/>
          </a:p>
        </p:txBody>
      </p:sp>
      <p:sp>
        <p:nvSpPr>
          <p:cNvPr id="27" name="Google Shape;163;p30">
            <a:extLst>
              <a:ext uri="{FF2B5EF4-FFF2-40B4-BE49-F238E27FC236}">
                <a16:creationId xmlns:a16="http://schemas.microsoft.com/office/drawing/2014/main" id="{70AD4C19-EE01-48B4-B695-3820C9CC610B}"/>
              </a:ext>
            </a:extLst>
          </p:cNvPr>
          <p:cNvSpPr txBox="1">
            <a:spLocks/>
          </p:cNvSpPr>
          <p:nvPr/>
        </p:nvSpPr>
        <p:spPr>
          <a:xfrm>
            <a:off x="2859711" y="2329731"/>
            <a:ext cx="1329096" cy="585068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Graph Generation</a:t>
            </a:r>
            <a:endParaRPr lang="en-IN" sz="1200" dirty="0"/>
          </a:p>
        </p:txBody>
      </p:sp>
      <p:sp>
        <p:nvSpPr>
          <p:cNvPr id="28" name="Google Shape;165;p30">
            <a:extLst>
              <a:ext uri="{FF2B5EF4-FFF2-40B4-BE49-F238E27FC236}">
                <a16:creationId xmlns:a16="http://schemas.microsoft.com/office/drawing/2014/main" id="{77632DD3-A84C-4905-9A75-2065CCB98955}"/>
              </a:ext>
            </a:extLst>
          </p:cNvPr>
          <p:cNvSpPr txBox="1">
            <a:spLocks/>
          </p:cNvSpPr>
          <p:nvPr/>
        </p:nvSpPr>
        <p:spPr>
          <a:xfrm>
            <a:off x="5051276" y="2329731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Force Directed Layout</a:t>
            </a:r>
            <a:endParaRPr lang="en-IN" sz="1200" dirty="0"/>
          </a:p>
        </p:txBody>
      </p:sp>
      <p:sp>
        <p:nvSpPr>
          <p:cNvPr id="29" name="Google Shape;167;p30">
            <a:extLst>
              <a:ext uri="{FF2B5EF4-FFF2-40B4-BE49-F238E27FC236}">
                <a16:creationId xmlns:a16="http://schemas.microsoft.com/office/drawing/2014/main" id="{6C03108A-BC6F-4888-943A-1C6B689A48D3}"/>
              </a:ext>
            </a:extLst>
          </p:cNvPr>
          <p:cNvSpPr txBox="1">
            <a:spLocks/>
          </p:cNvSpPr>
          <p:nvPr/>
        </p:nvSpPr>
        <p:spPr>
          <a:xfrm>
            <a:off x="7242841" y="2329730"/>
            <a:ext cx="1329096" cy="579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>
              <a:lnSpc>
                <a:spcPct val="300000"/>
              </a:lnSpc>
            </a:pPr>
            <a:r>
              <a:rPr lang="en-IN" sz="1200" dirty="0">
                <a:solidFill>
                  <a:srgbClr val="E6E6E6"/>
                </a:solidFill>
              </a:rPr>
              <a:t>Final 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9D19AE-A503-47A8-B41D-E7A57A4ED131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997242" y="2617009"/>
            <a:ext cx="862469" cy="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2D159A-E7EB-47DD-940B-3D66448473B0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4188807" y="2619638"/>
            <a:ext cx="862469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C352D1-4F20-41D1-82DF-158355D3A451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6380372" y="2619637"/>
            <a:ext cx="8624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E829AB-6F36-4035-9822-EAA00ACC0267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14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112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0" y="2747759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2E30C0F-3BF6-4E6F-BC92-AA7A84217F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3519" y="1308624"/>
            <a:ext cx="5876962" cy="35856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238F76-E2A5-4876-AAC8-3B136D7DA6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3519" y="1308376"/>
            <a:ext cx="5876962" cy="35856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65EFBE-B36E-4CCF-8094-FFFA3FE1B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7474" y="163861"/>
            <a:ext cx="4502745" cy="342901"/>
          </a:xfrm>
          <a:prstGeom prst="rect">
            <a:avLst/>
          </a:prstGeom>
        </p:spPr>
      </p:pic>
      <p:sp>
        <p:nvSpPr>
          <p:cNvPr id="18" name="Google Shape;183;p32">
            <a:extLst>
              <a:ext uri="{FF2B5EF4-FFF2-40B4-BE49-F238E27FC236}">
                <a16:creationId xmlns:a16="http://schemas.microsoft.com/office/drawing/2014/main" id="{EA7C3A4A-B7F5-4F29-9C12-DB907EF750FA}"/>
              </a:ext>
            </a:extLst>
          </p:cNvPr>
          <p:cNvSpPr txBox="1">
            <a:spLocks/>
          </p:cNvSpPr>
          <p:nvPr/>
        </p:nvSpPr>
        <p:spPr>
          <a:xfrm>
            <a:off x="1728248" y="459784"/>
            <a:ext cx="5687503" cy="75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2800" dirty="0"/>
              <a:t>FINAL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52BA0-F722-45B3-AB8C-2B0AD9AF2797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15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06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39691" y="2741120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D7DDD-3E9E-4129-BA02-6A52C9A6407C}"/>
              </a:ext>
            </a:extLst>
          </p:cNvPr>
          <p:cNvCxnSpPr/>
          <p:nvPr/>
        </p:nvCxnSpPr>
        <p:spPr>
          <a:xfrm>
            <a:off x="2767542" y="444843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3;p30">
            <a:extLst>
              <a:ext uri="{FF2B5EF4-FFF2-40B4-BE49-F238E27FC236}">
                <a16:creationId xmlns:a16="http://schemas.microsoft.com/office/drawing/2014/main" id="{62C70341-D603-4B3A-831C-63E3EB1E9265}"/>
              </a:ext>
            </a:extLst>
          </p:cNvPr>
          <p:cNvSpPr txBox="1">
            <a:spLocks/>
          </p:cNvSpPr>
          <p:nvPr/>
        </p:nvSpPr>
        <p:spPr>
          <a:xfrm>
            <a:off x="652069" y="3279026"/>
            <a:ext cx="1192507" cy="364426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b="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N_neighbors</a:t>
            </a:r>
            <a:endParaRPr lang="en-IN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9" name="Google Shape;150;p30">
            <a:extLst>
              <a:ext uri="{FF2B5EF4-FFF2-40B4-BE49-F238E27FC236}">
                <a16:creationId xmlns:a16="http://schemas.microsoft.com/office/drawing/2014/main" id="{977D3174-1856-4561-B93B-CA9C7D53098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68160" y="846141"/>
            <a:ext cx="2007679" cy="859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UMAP</a:t>
            </a:r>
            <a:endParaRPr dirty="0"/>
          </a:p>
        </p:txBody>
      </p:sp>
      <p:sp>
        <p:nvSpPr>
          <p:cNvPr id="54" name="Google Shape;151;p30">
            <a:extLst>
              <a:ext uri="{FF2B5EF4-FFF2-40B4-BE49-F238E27FC236}">
                <a16:creationId xmlns:a16="http://schemas.microsoft.com/office/drawing/2014/main" id="{CC865F68-33CC-4F19-8B37-236B4A718F1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665747" y="2324475"/>
            <a:ext cx="1331495" cy="5850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E6E6E6"/>
                </a:solidFill>
              </a:rPr>
              <a:t>Fuzzy Simplicial Sets</a:t>
            </a:r>
            <a:endParaRPr sz="1200" dirty="0">
              <a:solidFill>
                <a:srgbClr val="E6E6E6"/>
              </a:solidFill>
            </a:endParaRPr>
          </a:p>
        </p:txBody>
      </p:sp>
      <p:sp>
        <p:nvSpPr>
          <p:cNvPr id="55" name="Google Shape;163;p30">
            <a:extLst>
              <a:ext uri="{FF2B5EF4-FFF2-40B4-BE49-F238E27FC236}">
                <a16:creationId xmlns:a16="http://schemas.microsoft.com/office/drawing/2014/main" id="{2560D4A9-832D-475C-8C45-47487CF056FC}"/>
              </a:ext>
            </a:extLst>
          </p:cNvPr>
          <p:cNvSpPr txBox="1">
            <a:spLocks/>
          </p:cNvSpPr>
          <p:nvPr/>
        </p:nvSpPr>
        <p:spPr>
          <a:xfrm>
            <a:off x="2859711" y="2329731"/>
            <a:ext cx="1329096" cy="585068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Graph Generation</a:t>
            </a:r>
            <a:endParaRPr lang="en-IN" sz="1200" dirty="0"/>
          </a:p>
        </p:txBody>
      </p:sp>
      <p:sp>
        <p:nvSpPr>
          <p:cNvPr id="56" name="Google Shape;165;p30">
            <a:extLst>
              <a:ext uri="{FF2B5EF4-FFF2-40B4-BE49-F238E27FC236}">
                <a16:creationId xmlns:a16="http://schemas.microsoft.com/office/drawing/2014/main" id="{6CCF71CA-8064-4040-BA32-BD20ABAF1CE5}"/>
              </a:ext>
            </a:extLst>
          </p:cNvPr>
          <p:cNvSpPr txBox="1">
            <a:spLocks/>
          </p:cNvSpPr>
          <p:nvPr/>
        </p:nvSpPr>
        <p:spPr>
          <a:xfrm>
            <a:off x="5051276" y="2329731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Force Directed Layout</a:t>
            </a:r>
            <a:endParaRPr lang="en-IN" sz="1200" dirty="0"/>
          </a:p>
        </p:txBody>
      </p:sp>
      <p:sp>
        <p:nvSpPr>
          <p:cNvPr id="57" name="Google Shape;167;p30">
            <a:extLst>
              <a:ext uri="{FF2B5EF4-FFF2-40B4-BE49-F238E27FC236}">
                <a16:creationId xmlns:a16="http://schemas.microsoft.com/office/drawing/2014/main" id="{E01FE6C9-56F0-4567-9254-31E5AC3033D2}"/>
              </a:ext>
            </a:extLst>
          </p:cNvPr>
          <p:cNvSpPr txBox="1">
            <a:spLocks/>
          </p:cNvSpPr>
          <p:nvPr/>
        </p:nvSpPr>
        <p:spPr>
          <a:xfrm>
            <a:off x="7242841" y="2329730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>
              <a:lnSpc>
                <a:spcPct val="300000"/>
              </a:lnSpc>
            </a:pPr>
            <a:r>
              <a:rPr lang="en-IN" sz="1200"/>
              <a:t>Final Output</a:t>
            </a:r>
            <a:endParaRPr lang="en-IN" sz="12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AA58BD-3CD6-4FF4-A3D7-ADAC9F6BB7BC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1997242" y="2617009"/>
            <a:ext cx="862469" cy="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FC2E1F-A5B0-40F1-BA1D-FB4CF7601D11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 flipV="1">
            <a:off x="4188807" y="2619638"/>
            <a:ext cx="862469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F554475-1719-4C79-BE64-05AF145B7D18}"/>
              </a:ext>
            </a:extLst>
          </p:cNvPr>
          <p:cNvCxnSpPr>
            <a:cxnSpLocks/>
          </p:cNvCxnSpPr>
          <p:nvPr/>
        </p:nvCxnSpPr>
        <p:spPr>
          <a:xfrm flipV="1">
            <a:off x="6380372" y="2619637"/>
            <a:ext cx="8624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197481-50D0-4169-BB50-A9B3FE6CBF8D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16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0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4600A-8841-46F4-AE33-D0E825ABB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7500" t="22381" r="19388" b="19993"/>
          <a:stretch/>
        </p:blipFill>
        <p:spPr>
          <a:xfrm>
            <a:off x="362467" y="1418533"/>
            <a:ext cx="3838832" cy="3505199"/>
          </a:xfrm>
          <a:prstGeom prst="rect">
            <a:avLst/>
          </a:prstGeom>
          <a:ln w="6350">
            <a:solidFill>
              <a:srgbClr val="434343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5DD2AAC-0894-4A49-90A6-AE1ACFBCBD1F}"/>
              </a:ext>
            </a:extLst>
          </p:cNvPr>
          <p:cNvSpPr/>
          <p:nvPr/>
        </p:nvSpPr>
        <p:spPr>
          <a:xfrm>
            <a:off x="7415751" y="3296660"/>
            <a:ext cx="1728249" cy="18468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1728248" y="459784"/>
            <a:ext cx="5687503" cy="754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FUZZY SIMPLICIAL SETS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A2420-2ED4-4D33-9859-F129DD7D56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4705" t="14359" r="10659" b="17491"/>
          <a:stretch/>
        </p:blipFill>
        <p:spPr>
          <a:xfrm>
            <a:off x="4940972" y="1416953"/>
            <a:ext cx="3840563" cy="35067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Google Shape;199;p33">
            <a:extLst>
              <a:ext uri="{FF2B5EF4-FFF2-40B4-BE49-F238E27FC236}">
                <a16:creationId xmlns:a16="http://schemas.microsoft.com/office/drawing/2014/main" id="{CAAAA84D-321F-40F6-AA6D-7CBC53AF9BCD}"/>
              </a:ext>
            </a:extLst>
          </p:cNvPr>
          <p:cNvSpPr/>
          <p:nvPr/>
        </p:nvSpPr>
        <p:spPr>
          <a:xfrm>
            <a:off x="362465" y="1416953"/>
            <a:ext cx="1659815" cy="350475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7;p33">
            <a:extLst>
              <a:ext uri="{FF2B5EF4-FFF2-40B4-BE49-F238E27FC236}">
                <a16:creationId xmlns:a16="http://schemas.microsoft.com/office/drawing/2014/main" id="{CE456DD8-BC17-4642-B158-143E04742C80}"/>
              </a:ext>
            </a:extLst>
          </p:cNvPr>
          <p:cNvSpPr txBox="1"/>
          <p:nvPr/>
        </p:nvSpPr>
        <p:spPr>
          <a:xfrm>
            <a:off x="458174" y="1416953"/>
            <a:ext cx="1479885" cy="35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N_NEIGHBORS = 5</a:t>
            </a:r>
            <a:endParaRPr sz="1200" b="1" dirty="0">
              <a:solidFill>
                <a:schemeClr val="bg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" name="Google Shape;199;p33">
            <a:extLst>
              <a:ext uri="{FF2B5EF4-FFF2-40B4-BE49-F238E27FC236}">
                <a16:creationId xmlns:a16="http://schemas.microsoft.com/office/drawing/2014/main" id="{E16AC645-BFCE-488F-AF91-3DFB5B23102A}"/>
              </a:ext>
            </a:extLst>
          </p:cNvPr>
          <p:cNvSpPr/>
          <p:nvPr/>
        </p:nvSpPr>
        <p:spPr>
          <a:xfrm>
            <a:off x="4940972" y="1416953"/>
            <a:ext cx="1659815" cy="350475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7;p33">
            <a:extLst>
              <a:ext uri="{FF2B5EF4-FFF2-40B4-BE49-F238E27FC236}">
                <a16:creationId xmlns:a16="http://schemas.microsoft.com/office/drawing/2014/main" id="{A82DF406-FB6D-47BD-A7D1-2D4640709770}"/>
              </a:ext>
            </a:extLst>
          </p:cNvPr>
          <p:cNvSpPr txBox="1"/>
          <p:nvPr/>
        </p:nvSpPr>
        <p:spPr>
          <a:xfrm>
            <a:off x="4940971" y="1416951"/>
            <a:ext cx="1659815" cy="35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N_NEIGHBORS = 30</a:t>
            </a:r>
            <a:endParaRPr sz="1200" b="1" dirty="0">
              <a:solidFill>
                <a:schemeClr val="bg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7FB8CD-31AC-483B-AAA3-48AEDED99F05}"/>
              </a:ext>
            </a:extLst>
          </p:cNvPr>
          <p:cNvSpPr/>
          <p:nvPr/>
        </p:nvSpPr>
        <p:spPr>
          <a:xfrm>
            <a:off x="2638926" y="1836821"/>
            <a:ext cx="1242000" cy="1243263"/>
          </a:xfrm>
          <a:prstGeom prst="ellipse">
            <a:avLst/>
          </a:prstGeom>
          <a:noFill/>
          <a:ln w="158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D0D232-F5C2-41C7-B85F-FB6C6B7FCE2B}"/>
              </a:ext>
            </a:extLst>
          </p:cNvPr>
          <p:cNvSpPr/>
          <p:nvPr/>
        </p:nvSpPr>
        <p:spPr>
          <a:xfrm>
            <a:off x="6477758" y="1586098"/>
            <a:ext cx="2285455" cy="2238494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BF57A7-096B-4F70-9F47-E62C07D15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299" y="154775"/>
            <a:ext cx="4504981" cy="3050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F6950-85B6-474E-9C1D-86310697CB1E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17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6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0" y="2747759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D7DDD-3E9E-4129-BA02-6A52C9A6407C}"/>
              </a:ext>
            </a:extLst>
          </p:cNvPr>
          <p:cNvCxnSpPr/>
          <p:nvPr/>
        </p:nvCxnSpPr>
        <p:spPr>
          <a:xfrm>
            <a:off x="2767542" y="444843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50;p30">
            <a:extLst>
              <a:ext uri="{FF2B5EF4-FFF2-40B4-BE49-F238E27FC236}">
                <a16:creationId xmlns:a16="http://schemas.microsoft.com/office/drawing/2014/main" id="{454AD9E9-1847-4A9F-A666-3007B35277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68160" y="846141"/>
            <a:ext cx="2007679" cy="859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UMAP</a:t>
            </a:r>
            <a:endParaRPr dirty="0"/>
          </a:p>
        </p:txBody>
      </p:sp>
      <p:sp>
        <p:nvSpPr>
          <p:cNvPr id="58" name="Google Shape;151;p30">
            <a:extLst>
              <a:ext uri="{FF2B5EF4-FFF2-40B4-BE49-F238E27FC236}">
                <a16:creationId xmlns:a16="http://schemas.microsoft.com/office/drawing/2014/main" id="{677D82F5-2966-46C5-8F25-60B974D6241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665747" y="2324475"/>
            <a:ext cx="1331495" cy="58506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Fuzzy Simplicial Sets</a:t>
            </a:r>
            <a:endParaRPr sz="1200" dirty="0"/>
          </a:p>
        </p:txBody>
      </p:sp>
      <p:sp>
        <p:nvSpPr>
          <p:cNvPr id="59" name="Google Shape;163;p30">
            <a:extLst>
              <a:ext uri="{FF2B5EF4-FFF2-40B4-BE49-F238E27FC236}">
                <a16:creationId xmlns:a16="http://schemas.microsoft.com/office/drawing/2014/main" id="{3077FE09-5026-42D9-ADA0-5365D4F4FC4D}"/>
              </a:ext>
            </a:extLst>
          </p:cNvPr>
          <p:cNvSpPr txBox="1">
            <a:spLocks/>
          </p:cNvSpPr>
          <p:nvPr/>
        </p:nvSpPr>
        <p:spPr>
          <a:xfrm>
            <a:off x="2859711" y="2329731"/>
            <a:ext cx="1329096" cy="5850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 dirty="0">
                <a:solidFill>
                  <a:srgbClr val="E6E6E6"/>
                </a:solidFill>
              </a:rPr>
              <a:t>Graph Generation</a:t>
            </a:r>
          </a:p>
        </p:txBody>
      </p:sp>
      <p:sp>
        <p:nvSpPr>
          <p:cNvPr id="60" name="Google Shape;165;p30">
            <a:extLst>
              <a:ext uri="{FF2B5EF4-FFF2-40B4-BE49-F238E27FC236}">
                <a16:creationId xmlns:a16="http://schemas.microsoft.com/office/drawing/2014/main" id="{93044A12-5F82-4DEC-8418-3EB84071AE47}"/>
              </a:ext>
            </a:extLst>
          </p:cNvPr>
          <p:cNvSpPr txBox="1">
            <a:spLocks/>
          </p:cNvSpPr>
          <p:nvPr/>
        </p:nvSpPr>
        <p:spPr>
          <a:xfrm>
            <a:off x="5051276" y="2329731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Force Directed Layout</a:t>
            </a:r>
            <a:endParaRPr lang="en-IN" sz="1200" dirty="0"/>
          </a:p>
        </p:txBody>
      </p:sp>
      <p:sp>
        <p:nvSpPr>
          <p:cNvPr id="61" name="Google Shape;167;p30">
            <a:extLst>
              <a:ext uri="{FF2B5EF4-FFF2-40B4-BE49-F238E27FC236}">
                <a16:creationId xmlns:a16="http://schemas.microsoft.com/office/drawing/2014/main" id="{5335CE97-BD61-4C04-87D5-93AAF95AB0E3}"/>
              </a:ext>
            </a:extLst>
          </p:cNvPr>
          <p:cNvSpPr txBox="1">
            <a:spLocks/>
          </p:cNvSpPr>
          <p:nvPr/>
        </p:nvSpPr>
        <p:spPr>
          <a:xfrm>
            <a:off x="7242841" y="2329730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>
              <a:lnSpc>
                <a:spcPct val="300000"/>
              </a:lnSpc>
            </a:pPr>
            <a:r>
              <a:rPr lang="en-IN" sz="1200"/>
              <a:t>Final Output</a:t>
            </a:r>
            <a:endParaRPr lang="en-IN" sz="12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D2819B7-59F2-41EF-96AA-32A443678D48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1997242" y="2617009"/>
            <a:ext cx="862469" cy="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6D323A-7EB8-4206-9271-42574BE602FA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4188807" y="2619638"/>
            <a:ext cx="862469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31A063E-BE91-4E0C-8187-B44E11F6F3BD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6380372" y="2619637"/>
            <a:ext cx="8624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Google Shape;163;p30">
            <a:extLst>
              <a:ext uri="{FF2B5EF4-FFF2-40B4-BE49-F238E27FC236}">
                <a16:creationId xmlns:a16="http://schemas.microsoft.com/office/drawing/2014/main" id="{FB238FEB-7588-45C8-9BB8-CCF7C04D91D8}"/>
              </a:ext>
            </a:extLst>
          </p:cNvPr>
          <p:cNvSpPr txBox="1">
            <a:spLocks/>
          </p:cNvSpPr>
          <p:nvPr/>
        </p:nvSpPr>
        <p:spPr>
          <a:xfrm>
            <a:off x="2869743" y="3279026"/>
            <a:ext cx="1192507" cy="364426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b="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N_neighbors</a:t>
            </a:r>
            <a:endParaRPr lang="en-IN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0C014-43ED-4B97-A518-DDEEAF07F1FC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18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34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CA8AEA-B921-4AC2-A5B6-AF5484B1164E}"/>
              </a:ext>
            </a:extLst>
          </p:cNvPr>
          <p:cNvSpPr/>
          <p:nvPr/>
        </p:nvSpPr>
        <p:spPr>
          <a:xfrm>
            <a:off x="6042991" y="2892287"/>
            <a:ext cx="3101009" cy="225121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3ED056-7FFC-414C-8E9A-4BBFB98FF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535" y="1515178"/>
            <a:ext cx="4631533" cy="3473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FDFD5-33C9-425A-986E-237F2483F0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6942" t="15483" r="12459" b="16149"/>
          <a:stretch/>
        </p:blipFill>
        <p:spPr>
          <a:xfrm>
            <a:off x="518981" y="1502686"/>
            <a:ext cx="2887200" cy="2652687"/>
          </a:xfrm>
          <a:prstGeom prst="rect">
            <a:avLst/>
          </a:prstGeom>
          <a:ln>
            <a:solidFill>
              <a:srgbClr val="434343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A2C887-48EC-4454-804B-1831766D28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7500" t="22381" r="19388" b="19993"/>
          <a:stretch/>
        </p:blipFill>
        <p:spPr>
          <a:xfrm>
            <a:off x="510163" y="1502684"/>
            <a:ext cx="2927133" cy="2672735"/>
          </a:xfrm>
          <a:prstGeom prst="rect">
            <a:avLst/>
          </a:prstGeom>
          <a:ln w="6350">
            <a:solidFill>
              <a:srgbClr val="43434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DCD35-EAB8-44E7-8259-8F3DCD12BB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2314" t="15581" r="9800" b="15572"/>
          <a:stretch/>
        </p:blipFill>
        <p:spPr>
          <a:xfrm>
            <a:off x="512399" y="1507717"/>
            <a:ext cx="2917183" cy="2682685"/>
          </a:xfrm>
          <a:prstGeom prst="rect">
            <a:avLst/>
          </a:prstGeom>
          <a:ln w="6350">
            <a:solidFill>
              <a:srgbClr val="434343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8E7C42-F03F-4DD3-BAF7-F6DAC0126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1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5772" y="1515178"/>
            <a:ext cx="4631533" cy="3473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BE7A91-F3FC-4C04-9B63-C5C95161D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1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1298" y="1507717"/>
            <a:ext cx="4631533" cy="3473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Google Shape;183;p32">
            <a:extLst>
              <a:ext uri="{FF2B5EF4-FFF2-40B4-BE49-F238E27FC236}">
                <a16:creationId xmlns:a16="http://schemas.microsoft.com/office/drawing/2014/main" id="{0EDB1733-3556-4C45-9B8C-E780934D7FFC}"/>
              </a:ext>
            </a:extLst>
          </p:cNvPr>
          <p:cNvSpPr txBox="1">
            <a:spLocks/>
          </p:cNvSpPr>
          <p:nvPr/>
        </p:nvSpPr>
        <p:spPr>
          <a:xfrm>
            <a:off x="1728248" y="459784"/>
            <a:ext cx="5687503" cy="75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2800" dirty="0"/>
              <a:t>SIMPLICIAL GRAPHS</a:t>
            </a:r>
          </a:p>
        </p:txBody>
      </p:sp>
      <p:sp>
        <p:nvSpPr>
          <p:cNvPr id="6" name="Google Shape;200;p33">
            <a:extLst>
              <a:ext uri="{FF2B5EF4-FFF2-40B4-BE49-F238E27FC236}">
                <a16:creationId xmlns:a16="http://schemas.microsoft.com/office/drawing/2014/main" id="{096F933E-B9CA-4BD0-B184-EA0EF5490A18}"/>
              </a:ext>
            </a:extLst>
          </p:cNvPr>
          <p:cNvSpPr/>
          <p:nvPr/>
        </p:nvSpPr>
        <p:spPr>
          <a:xfrm>
            <a:off x="4206218" y="1509558"/>
            <a:ext cx="1196221" cy="37704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9;p33">
            <a:extLst>
              <a:ext uri="{FF2B5EF4-FFF2-40B4-BE49-F238E27FC236}">
                <a16:creationId xmlns:a16="http://schemas.microsoft.com/office/drawing/2014/main" id="{1F5FF14A-5D37-451A-A8C4-2C05E9D7D3DC}"/>
              </a:ext>
            </a:extLst>
          </p:cNvPr>
          <p:cNvSpPr txBox="1"/>
          <p:nvPr/>
        </p:nvSpPr>
        <p:spPr>
          <a:xfrm>
            <a:off x="4234717" y="1569508"/>
            <a:ext cx="1151550" cy="29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 = 5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" name="Google Shape;200;p33">
            <a:extLst>
              <a:ext uri="{FF2B5EF4-FFF2-40B4-BE49-F238E27FC236}">
                <a16:creationId xmlns:a16="http://schemas.microsoft.com/office/drawing/2014/main" id="{46ECF105-87CB-4085-BABE-A9BD32297706}"/>
              </a:ext>
            </a:extLst>
          </p:cNvPr>
          <p:cNvSpPr/>
          <p:nvPr/>
        </p:nvSpPr>
        <p:spPr>
          <a:xfrm>
            <a:off x="4196006" y="1509558"/>
            <a:ext cx="1196221" cy="37704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9;p33">
            <a:extLst>
              <a:ext uri="{FF2B5EF4-FFF2-40B4-BE49-F238E27FC236}">
                <a16:creationId xmlns:a16="http://schemas.microsoft.com/office/drawing/2014/main" id="{57EE52DB-9A5F-4351-9FED-F6386E9E80C7}"/>
              </a:ext>
            </a:extLst>
          </p:cNvPr>
          <p:cNvSpPr txBox="1"/>
          <p:nvPr/>
        </p:nvSpPr>
        <p:spPr>
          <a:xfrm>
            <a:off x="4224505" y="1569508"/>
            <a:ext cx="1151550" cy="29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 = 30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E59A18-A8FC-4C80-A2BD-8D8C247CA2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1298" y="154672"/>
            <a:ext cx="4504982" cy="305216"/>
          </a:xfrm>
          <a:prstGeom prst="rect">
            <a:avLst/>
          </a:prstGeom>
        </p:spPr>
      </p:pic>
      <p:sp>
        <p:nvSpPr>
          <p:cNvPr id="14" name="Google Shape;200;p33">
            <a:extLst>
              <a:ext uri="{FF2B5EF4-FFF2-40B4-BE49-F238E27FC236}">
                <a16:creationId xmlns:a16="http://schemas.microsoft.com/office/drawing/2014/main" id="{08B299B8-7324-45FE-BD40-1A4ACE5185FF}"/>
              </a:ext>
            </a:extLst>
          </p:cNvPr>
          <p:cNvSpPr/>
          <p:nvPr/>
        </p:nvSpPr>
        <p:spPr>
          <a:xfrm>
            <a:off x="4196006" y="1500255"/>
            <a:ext cx="1196221" cy="37704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09;p33">
            <a:extLst>
              <a:ext uri="{FF2B5EF4-FFF2-40B4-BE49-F238E27FC236}">
                <a16:creationId xmlns:a16="http://schemas.microsoft.com/office/drawing/2014/main" id="{63643203-62E1-48C8-910F-966630D07676}"/>
              </a:ext>
            </a:extLst>
          </p:cNvPr>
          <p:cNvSpPr txBox="1"/>
          <p:nvPr/>
        </p:nvSpPr>
        <p:spPr>
          <a:xfrm>
            <a:off x="4224505" y="1560205"/>
            <a:ext cx="1151550" cy="29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 = 15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A5076-C4F9-4142-8B86-C167E05C40E9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19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  <p:bldP spid="14" grpId="0" animBg="1"/>
      <p:bldP spid="14" grpId="1" animBg="1"/>
      <p:bldP spid="15" grpId="0"/>
      <p:bldP spid="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4641790" y="53197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2400" y="404633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83;p32">
            <a:extLst>
              <a:ext uri="{FF2B5EF4-FFF2-40B4-BE49-F238E27FC236}">
                <a16:creationId xmlns:a16="http://schemas.microsoft.com/office/drawing/2014/main" id="{0D5B9264-EE71-49B1-9B6C-959F52C6EAC8}"/>
              </a:ext>
            </a:extLst>
          </p:cNvPr>
          <p:cNvSpPr txBox="1">
            <a:spLocks/>
          </p:cNvSpPr>
          <p:nvPr/>
        </p:nvSpPr>
        <p:spPr>
          <a:xfrm>
            <a:off x="0" y="1084053"/>
            <a:ext cx="9148800" cy="93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quada One"/>
              <a:buNone/>
              <a:defRPr sz="16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U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E4E4E4"/>
                </a:solidFill>
              </a:rPr>
              <a:t>NIFORM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</a:rPr>
              <a:t>ANIFOLD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E7E7E7"/>
                </a:solidFill>
              </a:rPr>
              <a:t>PPROXIMATION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E6E6E6"/>
                </a:solidFill>
              </a:rPr>
              <a:t>and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EAEAEA"/>
                </a:solidFill>
              </a:rPr>
              <a:t>ROJECTION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Google Shape;184;p32">
            <a:extLst>
              <a:ext uri="{FF2B5EF4-FFF2-40B4-BE49-F238E27FC236}">
                <a16:creationId xmlns:a16="http://schemas.microsoft.com/office/drawing/2014/main" id="{680E8C3B-B84E-4478-ADF5-C7A63F438F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8985" y="2316401"/>
            <a:ext cx="3836448" cy="1448396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dirty="0"/>
              <a:t>UMAP is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Topological Data Analysis and Manifold Learning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Riemannian geometry inspired TDA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Well-defined, Easy-to-use Black Box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I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N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br>
              <a:rPr lang="en-IN" sz="1200" dirty="0"/>
            </a:br>
            <a:endParaRPr sz="1200" dirty="0"/>
          </a:p>
        </p:txBody>
      </p:sp>
      <p:sp>
        <p:nvSpPr>
          <p:cNvPr id="12" name="Google Shape;184;p32">
            <a:extLst>
              <a:ext uri="{FF2B5EF4-FFF2-40B4-BE49-F238E27FC236}">
                <a16:creationId xmlns:a16="http://schemas.microsoft.com/office/drawing/2014/main" id="{A9FCB5CE-AE79-489B-A20D-6D1BEE6F3AE7}"/>
              </a:ext>
            </a:extLst>
          </p:cNvPr>
          <p:cNvSpPr txBox="1">
            <a:spLocks/>
          </p:cNvSpPr>
          <p:nvPr/>
        </p:nvSpPr>
        <p:spPr>
          <a:xfrm>
            <a:off x="4577631" y="2316401"/>
            <a:ext cx="4325732" cy="146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Used For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Dimensionality Reduction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Unsupervised Clustering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Supervised Dimension Reduction and Metric Learning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indent="0"/>
            <a:endParaRPr lang="en-US" sz="1200" dirty="0"/>
          </a:p>
          <a:p>
            <a:pPr marL="0" indent="0" algn="l"/>
            <a:endParaRPr lang="en-US" sz="1200" dirty="0"/>
          </a:p>
          <a:p>
            <a:pPr marL="0" indent="0"/>
            <a:br>
              <a:rPr lang="en-US" sz="1200" dirty="0"/>
            </a:b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1F5DF4-8450-469F-9AA9-618595055D30}"/>
              </a:ext>
            </a:extLst>
          </p:cNvPr>
          <p:cNvSpPr txBox="1"/>
          <p:nvPr/>
        </p:nvSpPr>
        <p:spPr>
          <a:xfrm>
            <a:off x="135082" y="83127"/>
            <a:ext cx="30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64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uiExpand="1" build="p"/>
      <p:bldP spid="1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0" y="2747759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568160" y="846141"/>
            <a:ext cx="2007679" cy="859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UMAP</a:t>
            </a: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D7DDD-3E9E-4129-BA02-6A52C9A6407C}"/>
              </a:ext>
            </a:extLst>
          </p:cNvPr>
          <p:cNvCxnSpPr/>
          <p:nvPr/>
        </p:nvCxnSpPr>
        <p:spPr>
          <a:xfrm>
            <a:off x="2767542" y="444843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151;p30">
            <a:extLst>
              <a:ext uri="{FF2B5EF4-FFF2-40B4-BE49-F238E27FC236}">
                <a16:creationId xmlns:a16="http://schemas.microsoft.com/office/drawing/2014/main" id="{7D437ACB-A66F-48BE-8F28-F8E981A9DFE4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665747" y="2324475"/>
            <a:ext cx="1331495" cy="58506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Fuzzy Simplicial Sets</a:t>
            </a:r>
            <a:endParaRPr sz="1200" dirty="0"/>
          </a:p>
        </p:txBody>
      </p:sp>
      <p:sp>
        <p:nvSpPr>
          <p:cNvPr id="43" name="Google Shape;163;p30">
            <a:extLst>
              <a:ext uri="{FF2B5EF4-FFF2-40B4-BE49-F238E27FC236}">
                <a16:creationId xmlns:a16="http://schemas.microsoft.com/office/drawing/2014/main" id="{75DC9EDE-3D2F-4D9B-9B57-24DC095DD0ED}"/>
              </a:ext>
            </a:extLst>
          </p:cNvPr>
          <p:cNvSpPr txBox="1">
            <a:spLocks/>
          </p:cNvSpPr>
          <p:nvPr/>
        </p:nvSpPr>
        <p:spPr>
          <a:xfrm>
            <a:off x="2859711" y="2329731"/>
            <a:ext cx="1329096" cy="585068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Graph Generation</a:t>
            </a:r>
            <a:endParaRPr lang="en-IN" sz="1200" dirty="0"/>
          </a:p>
        </p:txBody>
      </p:sp>
      <p:sp>
        <p:nvSpPr>
          <p:cNvPr id="44" name="Google Shape;165;p30">
            <a:extLst>
              <a:ext uri="{FF2B5EF4-FFF2-40B4-BE49-F238E27FC236}">
                <a16:creationId xmlns:a16="http://schemas.microsoft.com/office/drawing/2014/main" id="{7A09803B-E463-4B7E-B47A-7BFFE5361C44}"/>
              </a:ext>
            </a:extLst>
          </p:cNvPr>
          <p:cNvSpPr txBox="1">
            <a:spLocks/>
          </p:cNvSpPr>
          <p:nvPr/>
        </p:nvSpPr>
        <p:spPr>
          <a:xfrm>
            <a:off x="5051276" y="2329731"/>
            <a:ext cx="1329096" cy="579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 dirty="0">
                <a:solidFill>
                  <a:srgbClr val="E6E6E6"/>
                </a:solidFill>
              </a:rPr>
              <a:t>Force Directed Layout</a:t>
            </a:r>
          </a:p>
        </p:txBody>
      </p:sp>
      <p:sp>
        <p:nvSpPr>
          <p:cNvPr id="45" name="Google Shape;167;p30">
            <a:extLst>
              <a:ext uri="{FF2B5EF4-FFF2-40B4-BE49-F238E27FC236}">
                <a16:creationId xmlns:a16="http://schemas.microsoft.com/office/drawing/2014/main" id="{E30E2DE0-EC6D-4879-A746-B802AE60530B}"/>
              </a:ext>
            </a:extLst>
          </p:cNvPr>
          <p:cNvSpPr txBox="1">
            <a:spLocks/>
          </p:cNvSpPr>
          <p:nvPr/>
        </p:nvSpPr>
        <p:spPr>
          <a:xfrm>
            <a:off x="7242841" y="2329730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>
              <a:lnSpc>
                <a:spcPct val="300000"/>
              </a:lnSpc>
            </a:pPr>
            <a:r>
              <a:rPr lang="en-IN" sz="1200"/>
              <a:t>Final Output</a:t>
            </a:r>
            <a:endParaRPr lang="en-IN" sz="12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706C48-7583-428F-939D-F21EEA840A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997242" y="2617009"/>
            <a:ext cx="862469" cy="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059DCC-91C5-4830-B6F8-40CDBF9189D7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4188807" y="2619638"/>
            <a:ext cx="862469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295390-E08F-42FE-93DF-CCF64855FEA4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6380372" y="2619637"/>
            <a:ext cx="8624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Google Shape;163;p30">
            <a:extLst>
              <a:ext uri="{FF2B5EF4-FFF2-40B4-BE49-F238E27FC236}">
                <a16:creationId xmlns:a16="http://schemas.microsoft.com/office/drawing/2014/main" id="{CF4A926E-DE94-4418-A745-3B4AB8D27FD5}"/>
              </a:ext>
            </a:extLst>
          </p:cNvPr>
          <p:cNvSpPr txBox="1">
            <a:spLocks/>
          </p:cNvSpPr>
          <p:nvPr/>
        </p:nvSpPr>
        <p:spPr>
          <a:xfrm>
            <a:off x="5066402" y="3279025"/>
            <a:ext cx="1192507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b="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Min_dist</a:t>
            </a:r>
            <a:endParaRPr lang="en-IN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IN" b="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N_neighbors</a:t>
            </a:r>
            <a:endParaRPr lang="en-IN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endParaRPr lang="en-IN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l"/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9D59C4-0AB2-4455-BBAC-E7EC1DF264B5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20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30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CA8AEA-B921-4AC2-A5B6-AF5484B1164E}"/>
              </a:ext>
            </a:extLst>
          </p:cNvPr>
          <p:cNvSpPr/>
          <p:nvPr/>
        </p:nvSpPr>
        <p:spPr>
          <a:xfrm>
            <a:off x="6042991" y="2892287"/>
            <a:ext cx="3101009" cy="225121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6242E-9FE7-4735-9CC6-C458F011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98" y="157620"/>
            <a:ext cx="4504982" cy="302164"/>
          </a:xfrm>
          <a:prstGeom prst="rect">
            <a:avLst/>
          </a:prstGeom>
        </p:spPr>
      </p:pic>
      <p:sp>
        <p:nvSpPr>
          <p:cNvPr id="11" name="Google Shape;183;p32">
            <a:extLst>
              <a:ext uri="{FF2B5EF4-FFF2-40B4-BE49-F238E27FC236}">
                <a16:creationId xmlns:a16="http://schemas.microsoft.com/office/drawing/2014/main" id="{3E9212C3-F3E6-4758-A5C5-3C73839E3E74}"/>
              </a:ext>
            </a:extLst>
          </p:cNvPr>
          <p:cNvSpPr txBox="1">
            <a:spLocks/>
          </p:cNvSpPr>
          <p:nvPr/>
        </p:nvSpPr>
        <p:spPr>
          <a:xfrm>
            <a:off x="1728248" y="459784"/>
            <a:ext cx="5687503" cy="75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2800" dirty="0"/>
              <a:t>FORCE DIRECTED LAYOUT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C66421-D489-41C8-A444-DF855EBDF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53" y="1745880"/>
            <a:ext cx="3597083" cy="3240000"/>
          </a:xfrm>
          <a:prstGeom prst="rect">
            <a:avLst/>
          </a:prstGeom>
        </p:spPr>
      </p:pic>
      <p:pic>
        <p:nvPicPr>
          <p:cNvPr id="9" name="Google Shape;114;p20">
            <a:extLst>
              <a:ext uri="{FF2B5EF4-FFF2-40B4-BE49-F238E27FC236}">
                <a16:creationId xmlns:a16="http://schemas.microsoft.com/office/drawing/2014/main" id="{EC2717B7-C28E-468D-B273-FAB5AAB81B66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9222" y="1745880"/>
            <a:ext cx="3597082" cy="32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Google Shape;200;p33">
            <a:extLst>
              <a:ext uri="{FF2B5EF4-FFF2-40B4-BE49-F238E27FC236}">
                <a16:creationId xmlns:a16="http://schemas.microsoft.com/office/drawing/2014/main" id="{C686A713-ECC8-4317-9BD7-BC5F4E73B3AD}"/>
              </a:ext>
            </a:extLst>
          </p:cNvPr>
          <p:cNvSpPr/>
          <p:nvPr/>
        </p:nvSpPr>
        <p:spPr>
          <a:xfrm>
            <a:off x="7578714" y="1745880"/>
            <a:ext cx="1154533" cy="423978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9;p33">
            <a:extLst>
              <a:ext uri="{FF2B5EF4-FFF2-40B4-BE49-F238E27FC236}">
                <a16:creationId xmlns:a16="http://schemas.microsoft.com/office/drawing/2014/main" id="{7360BD69-9962-493D-8F12-3EB9454D38B5}"/>
              </a:ext>
            </a:extLst>
          </p:cNvPr>
          <p:cNvSpPr txBox="1"/>
          <p:nvPr/>
        </p:nvSpPr>
        <p:spPr>
          <a:xfrm>
            <a:off x="7600271" y="1803212"/>
            <a:ext cx="1111418" cy="33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 = 30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200;p33">
            <a:extLst>
              <a:ext uri="{FF2B5EF4-FFF2-40B4-BE49-F238E27FC236}">
                <a16:creationId xmlns:a16="http://schemas.microsoft.com/office/drawing/2014/main" id="{096F933E-B9CA-4BD0-B184-EA0EF5490A18}"/>
              </a:ext>
            </a:extLst>
          </p:cNvPr>
          <p:cNvSpPr/>
          <p:nvPr/>
        </p:nvSpPr>
        <p:spPr>
          <a:xfrm>
            <a:off x="417696" y="1745881"/>
            <a:ext cx="1140647" cy="42397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9;p33">
            <a:extLst>
              <a:ext uri="{FF2B5EF4-FFF2-40B4-BE49-F238E27FC236}">
                <a16:creationId xmlns:a16="http://schemas.microsoft.com/office/drawing/2014/main" id="{14833807-873E-4C91-91E7-B220F54B0F66}"/>
              </a:ext>
            </a:extLst>
          </p:cNvPr>
          <p:cNvSpPr txBox="1"/>
          <p:nvPr/>
        </p:nvSpPr>
        <p:spPr>
          <a:xfrm>
            <a:off x="418425" y="1835187"/>
            <a:ext cx="1111418" cy="33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 = 5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A52A50-5E8F-47A5-84B2-268E027085BD}"/>
              </a:ext>
            </a:extLst>
          </p:cNvPr>
          <p:cNvSpPr/>
          <p:nvPr/>
        </p:nvSpPr>
        <p:spPr>
          <a:xfrm>
            <a:off x="7162800" y="3833409"/>
            <a:ext cx="176463" cy="17646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Google Shape;163;p30">
            <a:extLst>
              <a:ext uri="{FF2B5EF4-FFF2-40B4-BE49-F238E27FC236}">
                <a16:creationId xmlns:a16="http://schemas.microsoft.com/office/drawing/2014/main" id="{1FB74E5D-5F6E-4C97-92D9-5AACC996490D}"/>
              </a:ext>
            </a:extLst>
          </p:cNvPr>
          <p:cNvSpPr txBox="1">
            <a:spLocks/>
          </p:cNvSpPr>
          <p:nvPr/>
        </p:nvSpPr>
        <p:spPr>
          <a:xfrm>
            <a:off x="6663760" y="4324634"/>
            <a:ext cx="2271392" cy="493371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IN" sz="11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Increasing </a:t>
            </a:r>
            <a:r>
              <a:rPr lang="en-IN" sz="1100" b="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 </a:t>
            </a:r>
            <a:r>
              <a:rPr lang="en-IN" sz="11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creates edges between previously disconnected clusters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4B109-E29D-4E88-AA73-DB0636B391C3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21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92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0" y="2747759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568160" y="846141"/>
            <a:ext cx="2007679" cy="859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UMAP</a:t>
            </a:r>
            <a:endParaRPr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D7DDD-3E9E-4129-BA02-6A52C9A6407C}"/>
              </a:ext>
            </a:extLst>
          </p:cNvPr>
          <p:cNvCxnSpPr/>
          <p:nvPr/>
        </p:nvCxnSpPr>
        <p:spPr>
          <a:xfrm>
            <a:off x="2767542" y="444843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51;p30">
            <a:extLst>
              <a:ext uri="{FF2B5EF4-FFF2-40B4-BE49-F238E27FC236}">
                <a16:creationId xmlns:a16="http://schemas.microsoft.com/office/drawing/2014/main" id="{FF1F5BB2-FEA4-4263-BE01-430B3057BEB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665747" y="2324475"/>
            <a:ext cx="1331495" cy="58506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Fuzzy Simplicial Sets</a:t>
            </a:r>
            <a:endParaRPr sz="1200" dirty="0"/>
          </a:p>
        </p:txBody>
      </p:sp>
      <p:sp>
        <p:nvSpPr>
          <p:cNvPr id="27" name="Google Shape;163;p30">
            <a:extLst>
              <a:ext uri="{FF2B5EF4-FFF2-40B4-BE49-F238E27FC236}">
                <a16:creationId xmlns:a16="http://schemas.microsoft.com/office/drawing/2014/main" id="{70AD4C19-EE01-48B4-B695-3820C9CC610B}"/>
              </a:ext>
            </a:extLst>
          </p:cNvPr>
          <p:cNvSpPr txBox="1">
            <a:spLocks/>
          </p:cNvSpPr>
          <p:nvPr/>
        </p:nvSpPr>
        <p:spPr>
          <a:xfrm>
            <a:off x="2859711" y="2329731"/>
            <a:ext cx="1329096" cy="585068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Graph Generation</a:t>
            </a:r>
            <a:endParaRPr lang="en-IN" sz="1200" dirty="0"/>
          </a:p>
        </p:txBody>
      </p:sp>
      <p:sp>
        <p:nvSpPr>
          <p:cNvPr id="28" name="Google Shape;165;p30">
            <a:extLst>
              <a:ext uri="{FF2B5EF4-FFF2-40B4-BE49-F238E27FC236}">
                <a16:creationId xmlns:a16="http://schemas.microsoft.com/office/drawing/2014/main" id="{77632DD3-A84C-4905-9A75-2065CCB98955}"/>
              </a:ext>
            </a:extLst>
          </p:cNvPr>
          <p:cNvSpPr txBox="1">
            <a:spLocks/>
          </p:cNvSpPr>
          <p:nvPr/>
        </p:nvSpPr>
        <p:spPr>
          <a:xfrm>
            <a:off x="5051276" y="2329731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Force Directed Layout</a:t>
            </a:r>
            <a:endParaRPr lang="en-IN" sz="1200" dirty="0"/>
          </a:p>
        </p:txBody>
      </p:sp>
      <p:sp>
        <p:nvSpPr>
          <p:cNvPr id="29" name="Google Shape;167;p30">
            <a:extLst>
              <a:ext uri="{FF2B5EF4-FFF2-40B4-BE49-F238E27FC236}">
                <a16:creationId xmlns:a16="http://schemas.microsoft.com/office/drawing/2014/main" id="{6C03108A-BC6F-4888-943A-1C6B689A48D3}"/>
              </a:ext>
            </a:extLst>
          </p:cNvPr>
          <p:cNvSpPr txBox="1">
            <a:spLocks/>
          </p:cNvSpPr>
          <p:nvPr/>
        </p:nvSpPr>
        <p:spPr>
          <a:xfrm>
            <a:off x="7242841" y="2329730"/>
            <a:ext cx="1329096" cy="579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>
              <a:lnSpc>
                <a:spcPct val="300000"/>
              </a:lnSpc>
            </a:pPr>
            <a:r>
              <a:rPr lang="en-IN" sz="1200" dirty="0">
                <a:solidFill>
                  <a:srgbClr val="E6E6E6"/>
                </a:solidFill>
              </a:rPr>
              <a:t>Final 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9D19AE-A503-47A8-B41D-E7A57A4ED131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997242" y="2617009"/>
            <a:ext cx="862469" cy="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2D159A-E7EB-47DD-940B-3D66448473B0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4188807" y="2619638"/>
            <a:ext cx="862469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C352D1-4F20-41D1-82DF-158355D3A451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6380372" y="2619637"/>
            <a:ext cx="8624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Google Shape;163;p30">
            <a:extLst>
              <a:ext uri="{FF2B5EF4-FFF2-40B4-BE49-F238E27FC236}">
                <a16:creationId xmlns:a16="http://schemas.microsoft.com/office/drawing/2014/main" id="{65857925-591D-42D3-A4A2-FFD41FE6262D}"/>
              </a:ext>
            </a:extLst>
          </p:cNvPr>
          <p:cNvSpPr txBox="1">
            <a:spLocks/>
          </p:cNvSpPr>
          <p:nvPr/>
        </p:nvSpPr>
        <p:spPr>
          <a:xfrm>
            <a:off x="7263055" y="3279025"/>
            <a:ext cx="1192507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b="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Min_dist</a:t>
            </a:r>
            <a:endParaRPr lang="en-IN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IN" b="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N_neighbors</a:t>
            </a:r>
            <a:endParaRPr lang="en-IN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endParaRPr lang="en-IN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l"/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8E5FD-7E7D-4372-98A0-06A7C7F18601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22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07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C6D5B1-A6D5-4828-8D5C-5C79B34CAD7F}"/>
              </a:ext>
            </a:extLst>
          </p:cNvPr>
          <p:cNvSpPr/>
          <p:nvPr/>
        </p:nvSpPr>
        <p:spPr>
          <a:xfrm>
            <a:off x="0" y="3727621"/>
            <a:ext cx="1886465" cy="1684638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6A5335-2385-423B-8B09-329FB9CF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779" y="49736"/>
            <a:ext cx="8406714" cy="5044028"/>
          </a:xfrm>
          <a:prstGeom prst="rect">
            <a:avLst/>
          </a:prstGeom>
        </p:spPr>
      </p:pic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OVERVIEW</a:t>
            </a: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E62F9-3FD7-4A7F-B4FF-F4337B1C6BC0}"/>
              </a:ext>
            </a:extLst>
          </p:cNvPr>
          <p:cNvSpPr/>
          <p:nvPr/>
        </p:nvSpPr>
        <p:spPr>
          <a:xfrm>
            <a:off x="660482" y="458169"/>
            <a:ext cx="7560877" cy="1434799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Google Shape;251;p37">
            <a:extLst>
              <a:ext uri="{FF2B5EF4-FFF2-40B4-BE49-F238E27FC236}">
                <a16:creationId xmlns:a16="http://schemas.microsoft.com/office/drawing/2014/main" id="{82AAA87C-5208-4531-83C3-B24FEC9EE20F}"/>
              </a:ext>
            </a:extLst>
          </p:cNvPr>
          <p:cNvSpPr txBox="1">
            <a:spLocks/>
          </p:cNvSpPr>
          <p:nvPr/>
        </p:nvSpPr>
        <p:spPr>
          <a:xfrm>
            <a:off x="2089678" y="4772983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800" dirty="0"/>
              <a:t>N_NEIGHBORS</a:t>
            </a:r>
          </a:p>
        </p:txBody>
      </p:sp>
      <p:sp>
        <p:nvSpPr>
          <p:cNvPr id="2" name="Google Shape;251;p37">
            <a:extLst>
              <a:ext uri="{FF2B5EF4-FFF2-40B4-BE49-F238E27FC236}">
                <a16:creationId xmlns:a16="http://schemas.microsoft.com/office/drawing/2014/main" id="{F7C82FFB-1C6C-4548-844B-F3AD0B3C85D6}"/>
              </a:ext>
            </a:extLst>
          </p:cNvPr>
          <p:cNvSpPr txBox="1">
            <a:spLocks/>
          </p:cNvSpPr>
          <p:nvPr/>
        </p:nvSpPr>
        <p:spPr>
          <a:xfrm>
            <a:off x="1464867" y="4559374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/>
              <a:t>N = 5</a:t>
            </a:r>
          </a:p>
        </p:txBody>
      </p:sp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9A781A17-A2FF-4004-8751-E615193EE196}"/>
              </a:ext>
            </a:extLst>
          </p:cNvPr>
          <p:cNvSpPr txBox="1">
            <a:spLocks/>
          </p:cNvSpPr>
          <p:nvPr/>
        </p:nvSpPr>
        <p:spPr>
          <a:xfrm>
            <a:off x="3790099" y="4569940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/>
              <a:t>N = 15</a:t>
            </a:r>
          </a:p>
        </p:txBody>
      </p:sp>
      <p:sp>
        <p:nvSpPr>
          <p:cNvPr id="4" name="Google Shape;251;p37">
            <a:extLst>
              <a:ext uri="{FF2B5EF4-FFF2-40B4-BE49-F238E27FC236}">
                <a16:creationId xmlns:a16="http://schemas.microsoft.com/office/drawing/2014/main" id="{BF0CDEF5-7AF4-4C64-863A-ACE76274D52F}"/>
              </a:ext>
            </a:extLst>
          </p:cNvPr>
          <p:cNvSpPr txBox="1">
            <a:spLocks/>
          </p:cNvSpPr>
          <p:nvPr/>
        </p:nvSpPr>
        <p:spPr>
          <a:xfrm>
            <a:off x="6154924" y="4558617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/>
              <a:t>N = 20</a:t>
            </a:r>
          </a:p>
        </p:txBody>
      </p:sp>
      <p:sp>
        <p:nvSpPr>
          <p:cNvPr id="5" name="Google Shape;251;p37">
            <a:extLst>
              <a:ext uri="{FF2B5EF4-FFF2-40B4-BE49-F238E27FC236}">
                <a16:creationId xmlns:a16="http://schemas.microsoft.com/office/drawing/2014/main" id="{F4ED256E-06B8-40F2-9DF2-A744CF8F8CA5}"/>
              </a:ext>
            </a:extLst>
          </p:cNvPr>
          <p:cNvSpPr txBox="1">
            <a:spLocks/>
          </p:cNvSpPr>
          <p:nvPr/>
        </p:nvSpPr>
        <p:spPr>
          <a:xfrm rot="16200000">
            <a:off x="-2183838" y="2348673"/>
            <a:ext cx="5214300" cy="51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800" dirty="0"/>
              <a:t>MIN_DIST</a:t>
            </a:r>
          </a:p>
        </p:txBody>
      </p:sp>
      <p:sp>
        <p:nvSpPr>
          <p:cNvPr id="8" name="Google Shape;251;p37">
            <a:extLst>
              <a:ext uri="{FF2B5EF4-FFF2-40B4-BE49-F238E27FC236}">
                <a16:creationId xmlns:a16="http://schemas.microsoft.com/office/drawing/2014/main" id="{19305C8B-1A32-4751-A84E-834438F2F781}"/>
              </a:ext>
            </a:extLst>
          </p:cNvPr>
          <p:cNvSpPr txBox="1">
            <a:spLocks/>
          </p:cNvSpPr>
          <p:nvPr/>
        </p:nvSpPr>
        <p:spPr>
          <a:xfrm rot="16200000">
            <a:off x="95730" y="3747432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 err="1"/>
              <a:t>min_dist</a:t>
            </a:r>
            <a:r>
              <a:rPr lang="en-IN" sz="1200" dirty="0"/>
              <a:t> = 0.9</a:t>
            </a:r>
          </a:p>
        </p:txBody>
      </p:sp>
      <p:sp>
        <p:nvSpPr>
          <p:cNvPr id="10" name="Google Shape;251;p37">
            <a:extLst>
              <a:ext uri="{FF2B5EF4-FFF2-40B4-BE49-F238E27FC236}">
                <a16:creationId xmlns:a16="http://schemas.microsoft.com/office/drawing/2014/main" id="{EA8B62FF-1667-4157-A59B-F8D31EF3045E}"/>
              </a:ext>
            </a:extLst>
          </p:cNvPr>
          <p:cNvSpPr txBox="1">
            <a:spLocks/>
          </p:cNvSpPr>
          <p:nvPr/>
        </p:nvSpPr>
        <p:spPr>
          <a:xfrm rot="16200000">
            <a:off x="95730" y="2381289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 err="1"/>
              <a:t>min_dist</a:t>
            </a:r>
            <a:r>
              <a:rPr lang="en-IN" sz="1200" dirty="0"/>
              <a:t> = 0.5</a:t>
            </a:r>
          </a:p>
        </p:txBody>
      </p:sp>
      <p:sp>
        <p:nvSpPr>
          <p:cNvPr id="12" name="Google Shape;251;p37">
            <a:extLst>
              <a:ext uri="{FF2B5EF4-FFF2-40B4-BE49-F238E27FC236}">
                <a16:creationId xmlns:a16="http://schemas.microsoft.com/office/drawing/2014/main" id="{8516DB79-DBE2-4D4F-8B88-C9884B2C0B7D}"/>
              </a:ext>
            </a:extLst>
          </p:cNvPr>
          <p:cNvSpPr txBox="1">
            <a:spLocks/>
          </p:cNvSpPr>
          <p:nvPr/>
        </p:nvSpPr>
        <p:spPr>
          <a:xfrm rot="16200000">
            <a:off x="92190" y="1034916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 err="1"/>
              <a:t>min_dist</a:t>
            </a:r>
            <a:r>
              <a:rPr lang="en-IN" sz="1200" dirty="0"/>
              <a:t> = 0.1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6ABFE-39A1-4180-B121-C0AABFF782A2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23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8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C6D5B1-A6D5-4828-8D5C-5C79B34CAD7F}"/>
              </a:ext>
            </a:extLst>
          </p:cNvPr>
          <p:cNvSpPr/>
          <p:nvPr/>
        </p:nvSpPr>
        <p:spPr>
          <a:xfrm>
            <a:off x="0" y="3727621"/>
            <a:ext cx="1886465" cy="1684638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F42BF7-E4CB-4C6E-BABB-81BF029003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245" y="1190636"/>
            <a:ext cx="5076889" cy="30698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345581-C65A-4D70-8172-7C4CC18A46E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370" y="1119910"/>
            <a:ext cx="5395135" cy="3211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6354EE-DA38-49C6-A753-84409F0F4CF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685" y="1163017"/>
            <a:ext cx="5076889" cy="3097491"/>
          </a:xfrm>
          <a:prstGeom prst="rect">
            <a:avLst/>
          </a:prstGeom>
        </p:spPr>
      </p:pic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OVERVIEW</a:t>
            </a:r>
            <a:endParaRPr dirty="0"/>
          </a:p>
        </p:txBody>
      </p:sp>
      <p:sp>
        <p:nvSpPr>
          <p:cNvPr id="9" name="Google Shape;226;p35">
            <a:extLst>
              <a:ext uri="{FF2B5EF4-FFF2-40B4-BE49-F238E27FC236}">
                <a16:creationId xmlns:a16="http://schemas.microsoft.com/office/drawing/2014/main" id="{3DB5E684-3C04-47EA-9A39-AB4C5B3605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13379" y="2793590"/>
            <a:ext cx="2939569" cy="639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For low number of neighbours, data is over-clustered </a:t>
            </a:r>
            <a:endParaRPr sz="1400" dirty="0"/>
          </a:p>
        </p:txBody>
      </p:sp>
      <p:sp>
        <p:nvSpPr>
          <p:cNvPr id="10" name="Google Shape;226;p35">
            <a:extLst>
              <a:ext uri="{FF2B5EF4-FFF2-40B4-BE49-F238E27FC236}">
                <a16:creationId xmlns:a16="http://schemas.microsoft.com/office/drawing/2014/main" id="{2F62DEEF-A500-4CC3-A630-644E9B2A0751}"/>
              </a:ext>
            </a:extLst>
          </p:cNvPr>
          <p:cNvSpPr txBox="1">
            <a:spLocks/>
          </p:cNvSpPr>
          <p:nvPr/>
        </p:nvSpPr>
        <p:spPr>
          <a:xfrm>
            <a:off x="4586" y="4306284"/>
            <a:ext cx="3095100" cy="63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/>
            <a:r>
              <a:rPr lang="en-US" sz="1400" dirty="0"/>
              <a:t>By Force Directed Placements, fallacious clusters are placed away from the rest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08A0DC-838B-42C9-93E5-B84671ABA70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430623" y="2481137"/>
            <a:ext cx="2282756" cy="632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C0838E-B5AD-44B3-9309-64DFC53DC84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984938" y="2725572"/>
            <a:ext cx="2728441" cy="3878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5A7EF-4CED-4B71-BDC4-695F59B1DDA2}"/>
              </a:ext>
            </a:extLst>
          </p:cNvPr>
          <p:cNvCxnSpPr>
            <a:cxnSpLocks/>
          </p:cNvCxnSpPr>
          <p:nvPr/>
        </p:nvCxnSpPr>
        <p:spPr>
          <a:xfrm flipH="1" flipV="1">
            <a:off x="990458" y="2951372"/>
            <a:ext cx="896007" cy="14302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DA32B9-CC81-4DD9-8DFD-658F34EB209D}"/>
              </a:ext>
            </a:extLst>
          </p:cNvPr>
          <p:cNvCxnSpPr>
            <a:cxnSpLocks/>
          </p:cNvCxnSpPr>
          <p:nvPr/>
        </p:nvCxnSpPr>
        <p:spPr>
          <a:xfrm flipV="1">
            <a:off x="1886465" y="3483186"/>
            <a:ext cx="2012873" cy="8984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Google Shape;226;p35">
            <a:extLst>
              <a:ext uri="{FF2B5EF4-FFF2-40B4-BE49-F238E27FC236}">
                <a16:creationId xmlns:a16="http://schemas.microsoft.com/office/drawing/2014/main" id="{38B32361-A03B-41D2-91D1-B0973640BA20}"/>
              </a:ext>
            </a:extLst>
          </p:cNvPr>
          <p:cNvSpPr txBox="1">
            <a:spLocks/>
          </p:cNvSpPr>
          <p:nvPr/>
        </p:nvSpPr>
        <p:spPr>
          <a:xfrm>
            <a:off x="-235186" y="961264"/>
            <a:ext cx="3095100" cy="63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/>
            <a:r>
              <a:rPr lang="en-US" sz="1400" b="1" dirty="0"/>
              <a:t>Default</a:t>
            </a:r>
            <a:r>
              <a:rPr lang="en-US" sz="1400" dirty="0"/>
              <a:t> number of neighbors</a:t>
            </a:r>
          </a:p>
        </p:txBody>
      </p:sp>
      <p:sp>
        <p:nvSpPr>
          <p:cNvPr id="228" name="Google Shape;226;p35">
            <a:extLst>
              <a:ext uri="{FF2B5EF4-FFF2-40B4-BE49-F238E27FC236}">
                <a16:creationId xmlns:a16="http://schemas.microsoft.com/office/drawing/2014/main" id="{48CA4E09-37EF-4482-BFD1-A1CEDB3E94F5}"/>
              </a:ext>
            </a:extLst>
          </p:cNvPr>
          <p:cNvSpPr txBox="1">
            <a:spLocks/>
          </p:cNvSpPr>
          <p:nvPr/>
        </p:nvSpPr>
        <p:spPr>
          <a:xfrm>
            <a:off x="5353738" y="2918942"/>
            <a:ext cx="3095100" cy="38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Some clusters are still not well connected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074A974C-9EE8-471F-A7E7-D698AC6EEAE3}"/>
              </a:ext>
            </a:extLst>
          </p:cNvPr>
          <p:cNvCxnSpPr>
            <a:cxnSpLocks/>
            <a:stCxn id="228" idx="1"/>
          </p:cNvCxnSpPr>
          <p:nvPr/>
        </p:nvCxnSpPr>
        <p:spPr>
          <a:xfrm flipH="1" flipV="1">
            <a:off x="3467778" y="2662546"/>
            <a:ext cx="1885960" cy="4503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0B631737-3A16-4119-A7D1-8B7C05046CE4}"/>
              </a:ext>
            </a:extLst>
          </p:cNvPr>
          <p:cNvCxnSpPr>
            <a:cxnSpLocks/>
            <a:stCxn id="228" idx="1"/>
          </p:cNvCxnSpPr>
          <p:nvPr/>
        </p:nvCxnSpPr>
        <p:spPr>
          <a:xfrm flipH="1" flipV="1">
            <a:off x="3335394" y="2841910"/>
            <a:ext cx="2018344" cy="270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5" name="Google Shape;226;p35">
            <a:extLst>
              <a:ext uri="{FF2B5EF4-FFF2-40B4-BE49-F238E27FC236}">
                <a16:creationId xmlns:a16="http://schemas.microsoft.com/office/drawing/2014/main" id="{417AF58F-AB91-4FDC-9943-06AAE1E5D7B7}"/>
              </a:ext>
            </a:extLst>
          </p:cNvPr>
          <p:cNvSpPr txBox="1">
            <a:spLocks/>
          </p:cNvSpPr>
          <p:nvPr/>
        </p:nvSpPr>
        <p:spPr>
          <a:xfrm>
            <a:off x="1903899" y="4329503"/>
            <a:ext cx="3095100" cy="63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More neighbors start to merge clusters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F02CFA22-0E3A-4111-8524-3D310360518F}"/>
              </a:ext>
            </a:extLst>
          </p:cNvPr>
          <p:cNvCxnSpPr>
            <a:cxnSpLocks/>
          </p:cNvCxnSpPr>
          <p:nvPr/>
        </p:nvCxnSpPr>
        <p:spPr>
          <a:xfrm flipH="1" flipV="1">
            <a:off x="2169249" y="2931059"/>
            <a:ext cx="815688" cy="14165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Google Shape;226;p35">
            <a:extLst>
              <a:ext uri="{FF2B5EF4-FFF2-40B4-BE49-F238E27FC236}">
                <a16:creationId xmlns:a16="http://schemas.microsoft.com/office/drawing/2014/main" id="{441E4CB3-900D-435B-82C8-41B1EB25FB3A}"/>
              </a:ext>
            </a:extLst>
          </p:cNvPr>
          <p:cNvSpPr txBox="1">
            <a:spLocks/>
          </p:cNvSpPr>
          <p:nvPr/>
        </p:nvSpPr>
        <p:spPr>
          <a:xfrm>
            <a:off x="5426009" y="1894477"/>
            <a:ext cx="3095100" cy="63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More neighbors have ensured close packing of similar clusters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11046044-EE01-448C-AB57-DB2D831F5788}"/>
              </a:ext>
            </a:extLst>
          </p:cNvPr>
          <p:cNvCxnSpPr>
            <a:stCxn id="239" idx="1"/>
          </p:cNvCxnSpPr>
          <p:nvPr/>
        </p:nvCxnSpPr>
        <p:spPr>
          <a:xfrm flipH="1">
            <a:off x="3964050" y="2210608"/>
            <a:ext cx="1461959" cy="4442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4D62789C-1E8F-4C3B-86CB-0EA638E16E6E}"/>
              </a:ext>
            </a:extLst>
          </p:cNvPr>
          <p:cNvCxnSpPr>
            <a:cxnSpLocks/>
            <a:stCxn id="239" idx="1"/>
          </p:cNvCxnSpPr>
          <p:nvPr/>
        </p:nvCxnSpPr>
        <p:spPr>
          <a:xfrm flipH="1">
            <a:off x="3899338" y="2210608"/>
            <a:ext cx="1526671" cy="6213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5" name="Google Shape;226;p35">
            <a:extLst>
              <a:ext uri="{FF2B5EF4-FFF2-40B4-BE49-F238E27FC236}">
                <a16:creationId xmlns:a16="http://schemas.microsoft.com/office/drawing/2014/main" id="{77B80CE0-995A-430E-843E-D823AF5D8001}"/>
              </a:ext>
            </a:extLst>
          </p:cNvPr>
          <p:cNvSpPr txBox="1">
            <a:spLocks/>
          </p:cNvSpPr>
          <p:nvPr/>
        </p:nvSpPr>
        <p:spPr>
          <a:xfrm>
            <a:off x="4896250" y="4327151"/>
            <a:ext cx="3095100" cy="63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This can be changed with the </a:t>
            </a:r>
            <a:r>
              <a:rPr lang="en-US" sz="1400" b="1" i="1" dirty="0" err="1"/>
              <a:t>min_dist</a:t>
            </a:r>
            <a:r>
              <a:rPr lang="en-US" sz="1400" b="1" i="1" dirty="0"/>
              <a:t> </a:t>
            </a:r>
            <a:r>
              <a:rPr lang="en-US" sz="1400" dirty="0"/>
              <a:t>parameter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DE8B6-D3EF-4AB4-8859-ACC6DB0F42F9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24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0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10" grpId="0"/>
      <p:bldP spid="10" grpId="1"/>
      <p:bldP spid="37" grpId="0"/>
      <p:bldP spid="37" grpId="1"/>
      <p:bldP spid="228" grpId="0"/>
      <p:bldP spid="228" grpId="1"/>
      <p:bldP spid="235" grpId="0"/>
      <p:bldP spid="239" grpId="0"/>
      <p:bldP spid="2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C6D5B1-A6D5-4828-8D5C-5C79B34CAD7F}"/>
              </a:ext>
            </a:extLst>
          </p:cNvPr>
          <p:cNvSpPr/>
          <p:nvPr/>
        </p:nvSpPr>
        <p:spPr>
          <a:xfrm>
            <a:off x="0" y="3727621"/>
            <a:ext cx="1886465" cy="1684638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6A5335-2385-423B-8B09-329FB9CF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779" y="49736"/>
            <a:ext cx="8406714" cy="5044028"/>
          </a:xfrm>
          <a:prstGeom prst="rect">
            <a:avLst/>
          </a:prstGeom>
        </p:spPr>
      </p:pic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OVERVIEW</a:t>
            </a: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E62F9-3FD7-4A7F-B4FF-F4337B1C6BC0}"/>
              </a:ext>
            </a:extLst>
          </p:cNvPr>
          <p:cNvSpPr/>
          <p:nvPr/>
        </p:nvSpPr>
        <p:spPr>
          <a:xfrm>
            <a:off x="5652292" y="458169"/>
            <a:ext cx="2569067" cy="4582026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Google Shape;251;p37">
            <a:extLst>
              <a:ext uri="{FF2B5EF4-FFF2-40B4-BE49-F238E27FC236}">
                <a16:creationId xmlns:a16="http://schemas.microsoft.com/office/drawing/2014/main" id="{82AAA87C-5208-4531-83C3-B24FEC9EE20F}"/>
              </a:ext>
            </a:extLst>
          </p:cNvPr>
          <p:cNvSpPr txBox="1">
            <a:spLocks/>
          </p:cNvSpPr>
          <p:nvPr/>
        </p:nvSpPr>
        <p:spPr>
          <a:xfrm>
            <a:off x="2089678" y="4772983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800" dirty="0"/>
              <a:t>N_NEIGHBORS</a:t>
            </a:r>
          </a:p>
        </p:txBody>
      </p:sp>
      <p:sp>
        <p:nvSpPr>
          <p:cNvPr id="2" name="Google Shape;251;p37">
            <a:extLst>
              <a:ext uri="{FF2B5EF4-FFF2-40B4-BE49-F238E27FC236}">
                <a16:creationId xmlns:a16="http://schemas.microsoft.com/office/drawing/2014/main" id="{F7C82FFB-1C6C-4548-844B-F3AD0B3C85D6}"/>
              </a:ext>
            </a:extLst>
          </p:cNvPr>
          <p:cNvSpPr txBox="1">
            <a:spLocks/>
          </p:cNvSpPr>
          <p:nvPr/>
        </p:nvSpPr>
        <p:spPr>
          <a:xfrm>
            <a:off x="1464867" y="4559374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/>
              <a:t>N = 5</a:t>
            </a:r>
          </a:p>
        </p:txBody>
      </p:sp>
      <p:sp>
        <p:nvSpPr>
          <p:cNvPr id="3" name="Google Shape;251;p37">
            <a:extLst>
              <a:ext uri="{FF2B5EF4-FFF2-40B4-BE49-F238E27FC236}">
                <a16:creationId xmlns:a16="http://schemas.microsoft.com/office/drawing/2014/main" id="{9A781A17-A2FF-4004-8751-E615193EE196}"/>
              </a:ext>
            </a:extLst>
          </p:cNvPr>
          <p:cNvSpPr txBox="1">
            <a:spLocks/>
          </p:cNvSpPr>
          <p:nvPr/>
        </p:nvSpPr>
        <p:spPr>
          <a:xfrm>
            <a:off x="3790099" y="4569940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/>
              <a:t>N = 15</a:t>
            </a:r>
          </a:p>
        </p:txBody>
      </p:sp>
      <p:sp>
        <p:nvSpPr>
          <p:cNvPr id="4" name="Google Shape;251;p37">
            <a:extLst>
              <a:ext uri="{FF2B5EF4-FFF2-40B4-BE49-F238E27FC236}">
                <a16:creationId xmlns:a16="http://schemas.microsoft.com/office/drawing/2014/main" id="{BF0CDEF5-7AF4-4C64-863A-ACE76274D52F}"/>
              </a:ext>
            </a:extLst>
          </p:cNvPr>
          <p:cNvSpPr txBox="1">
            <a:spLocks/>
          </p:cNvSpPr>
          <p:nvPr/>
        </p:nvSpPr>
        <p:spPr>
          <a:xfrm>
            <a:off x="6154924" y="4558617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/>
              <a:t>N = 20</a:t>
            </a:r>
          </a:p>
        </p:txBody>
      </p:sp>
      <p:sp>
        <p:nvSpPr>
          <p:cNvPr id="5" name="Google Shape;251;p37">
            <a:extLst>
              <a:ext uri="{FF2B5EF4-FFF2-40B4-BE49-F238E27FC236}">
                <a16:creationId xmlns:a16="http://schemas.microsoft.com/office/drawing/2014/main" id="{F4ED256E-06B8-40F2-9DF2-A744CF8F8CA5}"/>
              </a:ext>
            </a:extLst>
          </p:cNvPr>
          <p:cNvSpPr txBox="1">
            <a:spLocks/>
          </p:cNvSpPr>
          <p:nvPr/>
        </p:nvSpPr>
        <p:spPr>
          <a:xfrm rot="16200000">
            <a:off x="-2183838" y="2348673"/>
            <a:ext cx="5214300" cy="51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800" dirty="0"/>
              <a:t>MIN_DIST</a:t>
            </a:r>
          </a:p>
        </p:txBody>
      </p:sp>
      <p:sp>
        <p:nvSpPr>
          <p:cNvPr id="8" name="Google Shape;251;p37">
            <a:extLst>
              <a:ext uri="{FF2B5EF4-FFF2-40B4-BE49-F238E27FC236}">
                <a16:creationId xmlns:a16="http://schemas.microsoft.com/office/drawing/2014/main" id="{19305C8B-1A32-4751-A84E-834438F2F781}"/>
              </a:ext>
            </a:extLst>
          </p:cNvPr>
          <p:cNvSpPr txBox="1">
            <a:spLocks/>
          </p:cNvSpPr>
          <p:nvPr/>
        </p:nvSpPr>
        <p:spPr>
          <a:xfrm rot="16200000">
            <a:off x="95730" y="3747432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 err="1"/>
              <a:t>min_dist</a:t>
            </a:r>
            <a:r>
              <a:rPr lang="en-IN" sz="1200" dirty="0"/>
              <a:t> = 0.9</a:t>
            </a:r>
          </a:p>
        </p:txBody>
      </p:sp>
      <p:sp>
        <p:nvSpPr>
          <p:cNvPr id="10" name="Google Shape;251;p37">
            <a:extLst>
              <a:ext uri="{FF2B5EF4-FFF2-40B4-BE49-F238E27FC236}">
                <a16:creationId xmlns:a16="http://schemas.microsoft.com/office/drawing/2014/main" id="{EA8B62FF-1667-4157-A59B-F8D31EF3045E}"/>
              </a:ext>
            </a:extLst>
          </p:cNvPr>
          <p:cNvSpPr txBox="1">
            <a:spLocks/>
          </p:cNvSpPr>
          <p:nvPr/>
        </p:nvSpPr>
        <p:spPr>
          <a:xfrm rot="16200000">
            <a:off x="95730" y="2381289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 err="1"/>
              <a:t>min_dist</a:t>
            </a:r>
            <a:r>
              <a:rPr lang="en-IN" sz="1200" dirty="0"/>
              <a:t> = 0.5</a:t>
            </a:r>
          </a:p>
        </p:txBody>
      </p:sp>
      <p:sp>
        <p:nvSpPr>
          <p:cNvPr id="12" name="Google Shape;251;p37">
            <a:extLst>
              <a:ext uri="{FF2B5EF4-FFF2-40B4-BE49-F238E27FC236}">
                <a16:creationId xmlns:a16="http://schemas.microsoft.com/office/drawing/2014/main" id="{8516DB79-DBE2-4D4F-8B88-C9884B2C0B7D}"/>
              </a:ext>
            </a:extLst>
          </p:cNvPr>
          <p:cNvSpPr txBox="1">
            <a:spLocks/>
          </p:cNvSpPr>
          <p:nvPr/>
        </p:nvSpPr>
        <p:spPr>
          <a:xfrm rot="16200000">
            <a:off x="92190" y="1034916"/>
            <a:ext cx="1563802" cy="42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IN" sz="1200" dirty="0" err="1"/>
              <a:t>min_dist</a:t>
            </a:r>
            <a:r>
              <a:rPr lang="en-IN" sz="1200" dirty="0"/>
              <a:t> = 0.1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84E6C-550E-4E7E-A42F-293CCB67F0A6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25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C6D5B1-A6D5-4828-8D5C-5C79B34CAD7F}"/>
              </a:ext>
            </a:extLst>
          </p:cNvPr>
          <p:cNvSpPr/>
          <p:nvPr/>
        </p:nvSpPr>
        <p:spPr>
          <a:xfrm>
            <a:off x="293" y="3611484"/>
            <a:ext cx="1886465" cy="1684638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C3C55161-3617-4D3D-97B4-349C16371B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566" y="435437"/>
            <a:ext cx="6798107" cy="4570713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8D9B97F6-6922-4737-A71F-363B48CB96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2287" y="522102"/>
            <a:ext cx="6965989" cy="4621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58CC8-6723-46D2-9B8B-2B27D53E7C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5998" y="435437"/>
            <a:ext cx="7178566" cy="4443874"/>
          </a:xfrm>
          <a:prstGeom prst="rect">
            <a:avLst/>
          </a:prstGeom>
        </p:spPr>
      </p:pic>
      <p:sp>
        <p:nvSpPr>
          <p:cNvPr id="72" name="Google Shape;226;p35">
            <a:extLst>
              <a:ext uri="{FF2B5EF4-FFF2-40B4-BE49-F238E27FC236}">
                <a16:creationId xmlns:a16="http://schemas.microsoft.com/office/drawing/2014/main" id="{091B15A4-74F3-4C6B-B1F4-35A934A2712E}"/>
              </a:ext>
            </a:extLst>
          </p:cNvPr>
          <p:cNvSpPr txBox="1">
            <a:spLocks/>
          </p:cNvSpPr>
          <p:nvPr/>
        </p:nvSpPr>
        <p:spPr>
          <a:xfrm>
            <a:off x="3037151" y="3483375"/>
            <a:ext cx="2410475" cy="63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Downside of increasing:</a:t>
            </a:r>
          </a:p>
          <a:p>
            <a:pPr marL="0" indent="0"/>
            <a:r>
              <a:rPr lang="en-US" sz="1400" dirty="0"/>
              <a:t>Weak inter cluster connection can be misrepresented as separate clusters</a:t>
            </a:r>
          </a:p>
        </p:txBody>
      </p:sp>
      <p:sp>
        <p:nvSpPr>
          <p:cNvPr id="48" name="Google Shape;226;p35">
            <a:extLst>
              <a:ext uri="{FF2B5EF4-FFF2-40B4-BE49-F238E27FC236}">
                <a16:creationId xmlns:a16="http://schemas.microsoft.com/office/drawing/2014/main" id="{6792D9DA-E7D4-4DFD-A94B-8B2F39B3BACC}"/>
              </a:ext>
            </a:extLst>
          </p:cNvPr>
          <p:cNvSpPr txBox="1">
            <a:spLocks/>
          </p:cNvSpPr>
          <p:nvPr/>
        </p:nvSpPr>
        <p:spPr>
          <a:xfrm>
            <a:off x="2674335" y="2177212"/>
            <a:ext cx="2411109" cy="8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Reducing the density of packing reduces amount of points which can be wrongly classified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AD13BBC-3236-4E1A-85C8-082BA51E3C0B}"/>
              </a:ext>
            </a:extLst>
          </p:cNvPr>
          <p:cNvCxnSpPr>
            <a:cxnSpLocks/>
          </p:cNvCxnSpPr>
          <p:nvPr/>
        </p:nvCxnSpPr>
        <p:spPr>
          <a:xfrm flipV="1">
            <a:off x="3782633" y="1269397"/>
            <a:ext cx="1674313" cy="7149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226;p35">
            <a:extLst>
              <a:ext uri="{FF2B5EF4-FFF2-40B4-BE49-F238E27FC236}">
                <a16:creationId xmlns:a16="http://schemas.microsoft.com/office/drawing/2014/main" id="{53C971CC-6DCA-4C4F-B0A3-AF1449D7E9F4}"/>
              </a:ext>
            </a:extLst>
          </p:cNvPr>
          <p:cNvSpPr txBox="1">
            <a:spLocks/>
          </p:cNvSpPr>
          <p:nvPr/>
        </p:nvSpPr>
        <p:spPr>
          <a:xfrm>
            <a:off x="5562881" y="3208339"/>
            <a:ext cx="2411109" cy="8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This also loosens up the tightly classified third cluster</a:t>
            </a:r>
          </a:p>
        </p:txBody>
      </p:sp>
      <p:sp>
        <p:nvSpPr>
          <p:cNvPr id="24" name="Google Shape;226;p35">
            <a:extLst>
              <a:ext uri="{FF2B5EF4-FFF2-40B4-BE49-F238E27FC236}">
                <a16:creationId xmlns:a16="http://schemas.microsoft.com/office/drawing/2014/main" id="{65D3A8D6-FF87-4999-AF59-C301487EF192}"/>
              </a:ext>
            </a:extLst>
          </p:cNvPr>
          <p:cNvSpPr txBox="1">
            <a:spLocks/>
          </p:cNvSpPr>
          <p:nvPr/>
        </p:nvSpPr>
        <p:spPr>
          <a:xfrm>
            <a:off x="1981844" y="1968770"/>
            <a:ext cx="1764150" cy="70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There is a significant error introduced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179BB89-B9D6-4E6C-8773-9D0C75D0334C}"/>
              </a:ext>
            </a:extLst>
          </p:cNvPr>
          <p:cNvCxnSpPr>
            <a:cxnSpLocks/>
          </p:cNvCxnSpPr>
          <p:nvPr/>
        </p:nvCxnSpPr>
        <p:spPr>
          <a:xfrm>
            <a:off x="3668106" y="1717496"/>
            <a:ext cx="1815923" cy="1548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226;p35">
            <a:extLst>
              <a:ext uri="{FF2B5EF4-FFF2-40B4-BE49-F238E27FC236}">
                <a16:creationId xmlns:a16="http://schemas.microsoft.com/office/drawing/2014/main" id="{94D74657-40D8-43F8-B223-13A878FA5EF0}"/>
              </a:ext>
            </a:extLst>
          </p:cNvPr>
          <p:cNvSpPr txBox="1">
            <a:spLocks/>
          </p:cNvSpPr>
          <p:nvPr/>
        </p:nvSpPr>
        <p:spPr>
          <a:xfrm>
            <a:off x="5246525" y="1902272"/>
            <a:ext cx="2410475" cy="63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Finer separation of data can be achieved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A0B323-9866-4301-BD0A-71952A8B332A}"/>
              </a:ext>
            </a:extLst>
          </p:cNvPr>
          <p:cNvCxnSpPr>
            <a:cxnSpLocks/>
          </p:cNvCxnSpPr>
          <p:nvPr/>
        </p:nvCxnSpPr>
        <p:spPr>
          <a:xfrm>
            <a:off x="5556259" y="3749883"/>
            <a:ext cx="0" cy="6923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FB9151-5753-4B81-884B-800847D87AE8}"/>
              </a:ext>
            </a:extLst>
          </p:cNvPr>
          <p:cNvCxnSpPr>
            <a:cxnSpLocks/>
          </p:cNvCxnSpPr>
          <p:nvPr/>
        </p:nvCxnSpPr>
        <p:spPr>
          <a:xfrm>
            <a:off x="3668106" y="1956557"/>
            <a:ext cx="0" cy="1860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OVERVIEW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0D845-B681-48B9-B861-2F5616808EC8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26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2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48" grpId="0"/>
      <p:bldP spid="48" grpId="1"/>
      <p:bldP spid="57" grpId="0"/>
      <p:bldP spid="57" grpId="1"/>
      <p:bldP spid="24" grpId="0"/>
      <p:bldP spid="24" grpId="1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C6D5B1-A6D5-4828-8D5C-5C79B34CAD7F}"/>
              </a:ext>
            </a:extLst>
          </p:cNvPr>
          <p:cNvSpPr/>
          <p:nvPr/>
        </p:nvSpPr>
        <p:spPr>
          <a:xfrm>
            <a:off x="0" y="3727621"/>
            <a:ext cx="1886465" cy="1684638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6A5335-2385-423B-8B09-329FB9CF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2973" y="82377"/>
            <a:ext cx="9349946" cy="5609967"/>
          </a:xfrm>
          <a:prstGeom prst="rect">
            <a:avLst/>
          </a:prstGeom>
        </p:spPr>
      </p:pic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OVERVIEW</a:t>
            </a: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E62F9-3FD7-4A7F-B4FF-F4337B1C6BC0}"/>
              </a:ext>
            </a:extLst>
          </p:cNvPr>
          <p:cNvSpPr/>
          <p:nvPr/>
        </p:nvSpPr>
        <p:spPr>
          <a:xfrm>
            <a:off x="683742" y="3571538"/>
            <a:ext cx="2751436" cy="157196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AF2D9-F640-4BF9-8ACA-2CC72D0DD657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27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0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CA8AEA-B921-4AC2-A5B6-AF5484B1164E}"/>
              </a:ext>
            </a:extLst>
          </p:cNvPr>
          <p:cNvSpPr/>
          <p:nvPr/>
        </p:nvSpPr>
        <p:spPr>
          <a:xfrm>
            <a:off x="6042991" y="2892287"/>
            <a:ext cx="3101009" cy="225121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Google Shape;183;p32">
            <a:extLst>
              <a:ext uri="{FF2B5EF4-FFF2-40B4-BE49-F238E27FC236}">
                <a16:creationId xmlns:a16="http://schemas.microsoft.com/office/drawing/2014/main" id="{DEA7C42C-137A-484D-8DC6-970E0B39C7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29717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THINGS N</a:t>
            </a:r>
            <a:r>
              <a:rPr lang="en-IN" sz="2800" dirty="0"/>
              <a:t>OT TO DO</a:t>
            </a:r>
            <a:endParaRPr sz="2800" dirty="0"/>
          </a:p>
        </p:txBody>
      </p:sp>
      <p:sp>
        <p:nvSpPr>
          <p:cNvPr id="6" name="Google Shape;200;p33">
            <a:extLst>
              <a:ext uri="{FF2B5EF4-FFF2-40B4-BE49-F238E27FC236}">
                <a16:creationId xmlns:a16="http://schemas.microsoft.com/office/drawing/2014/main" id="{096F933E-B9CA-4BD0-B184-EA0EF5490A18}"/>
              </a:ext>
            </a:extLst>
          </p:cNvPr>
          <p:cNvSpPr/>
          <p:nvPr/>
        </p:nvSpPr>
        <p:spPr>
          <a:xfrm>
            <a:off x="396138" y="1203056"/>
            <a:ext cx="1788750" cy="42397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9;p33">
            <a:extLst>
              <a:ext uri="{FF2B5EF4-FFF2-40B4-BE49-F238E27FC236}">
                <a16:creationId xmlns:a16="http://schemas.microsoft.com/office/drawing/2014/main" id="{1F5FF14A-5D37-451A-A8C4-2C05E9D7D3DC}"/>
              </a:ext>
            </a:extLst>
          </p:cNvPr>
          <p:cNvSpPr txBox="1"/>
          <p:nvPr/>
        </p:nvSpPr>
        <p:spPr>
          <a:xfrm>
            <a:off x="410753" y="1251828"/>
            <a:ext cx="1788750" cy="33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Low n_neighbors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" name="Google Shape;200;p33">
            <a:extLst>
              <a:ext uri="{FF2B5EF4-FFF2-40B4-BE49-F238E27FC236}">
                <a16:creationId xmlns:a16="http://schemas.microsoft.com/office/drawing/2014/main" id="{C686A713-ECC8-4317-9BD7-BC5F4E73B3AD}"/>
              </a:ext>
            </a:extLst>
          </p:cNvPr>
          <p:cNvSpPr/>
          <p:nvPr/>
        </p:nvSpPr>
        <p:spPr>
          <a:xfrm>
            <a:off x="7076303" y="1203690"/>
            <a:ext cx="1671559" cy="423978"/>
          </a:xfrm>
          <a:prstGeom prst="snip2DiagRect">
            <a:avLst>
              <a:gd name="adj1" fmla="val 18495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9;p33">
            <a:extLst>
              <a:ext uri="{FF2B5EF4-FFF2-40B4-BE49-F238E27FC236}">
                <a16:creationId xmlns:a16="http://schemas.microsoft.com/office/drawing/2014/main" id="{7360BD69-9962-493D-8F12-3EB9454D38B5}"/>
              </a:ext>
            </a:extLst>
          </p:cNvPr>
          <p:cNvSpPr txBox="1"/>
          <p:nvPr/>
        </p:nvSpPr>
        <p:spPr>
          <a:xfrm>
            <a:off x="7179150" y="1261022"/>
            <a:ext cx="1547154" cy="33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High min_dist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DD94C-85E2-4690-8D73-57FCDBE877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683" y="1471975"/>
            <a:ext cx="6176482" cy="36939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3A7999-8EAC-4780-B519-BDC324A240C8}"/>
              </a:ext>
            </a:extLst>
          </p:cNvPr>
          <p:cNvSpPr/>
          <p:nvPr/>
        </p:nvSpPr>
        <p:spPr>
          <a:xfrm>
            <a:off x="3309731" y="1848678"/>
            <a:ext cx="487018" cy="457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5007BD-C34B-414A-9AAB-9CE8D6A75179}"/>
              </a:ext>
            </a:extLst>
          </p:cNvPr>
          <p:cNvSpPr/>
          <p:nvPr/>
        </p:nvSpPr>
        <p:spPr>
          <a:xfrm>
            <a:off x="4058246" y="2809908"/>
            <a:ext cx="1444630" cy="8971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CF3BF-994B-4BAA-8C92-8BCBEBA204BE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28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2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997122-21E2-4CB9-9EEE-E995029D2DDF}"/>
              </a:ext>
            </a:extLst>
          </p:cNvPr>
          <p:cNvSpPr/>
          <p:nvPr/>
        </p:nvSpPr>
        <p:spPr>
          <a:xfrm>
            <a:off x="0" y="3679462"/>
            <a:ext cx="1894703" cy="1464038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D14606B-8125-4791-AB20-313140981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50011"/>
          <a:stretch/>
        </p:blipFill>
        <p:spPr>
          <a:xfrm>
            <a:off x="798076" y="1040699"/>
            <a:ext cx="2613510" cy="3779760"/>
          </a:xfrm>
          <a:prstGeom prst="rect">
            <a:avLst/>
          </a:prstGeom>
        </p:spPr>
      </p:pic>
      <p:sp>
        <p:nvSpPr>
          <p:cNvPr id="87" name="Google Shape;375;p41">
            <a:extLst>
              <a:ext uri="{FF2B5EF4-FFF2-40B4-BE49-F238E27FC236}">
                <a16:creationId xmlns:a16="http://schemas.microsoft.com/office/drawing/2014/main" id="{7BD8E951-212A-4050-8A53-3C15637ABDB5}"/>
              </a:ext>
            </a:extLst>
          </p:cNvPr>
          <p:cNvSpPr/>
          <p:nvPr/>
        </p:nvSpPr>
        <p:spPr>
          <a:xfrm rot="5400000">
            <a:off x="5760364" y="549191"/>
            <a:ext cx="1378637" cy="2361654"/>
          </a:xfrm>
          <a:prstGeom prst="snip1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377;p41">
            <a:extLst>
              <a:ext uri="{FF2B5EF4-FFF2-40B4-BE49-F238E27FC236}">
                <a16:creationId xmlns:a16="http://schemas.microsoft.com/office/drawing/2014/main" id="{B8EDDFC2-C9F6-4CE5-9C56-9E1CBDF87465}"/>
              </a:ext>
            </a:extLst>
          </p:cNvPr>
          <p:cNvSpPr txBox="1">
            <a:spLocks/>
          </p:cNvSpPr>
          <p:nvPr/>
        </p:nvSpPr>
        <p:spPr>
          <a:xfrm>
            <a:off x="5330387" y="1156810"/>
            <a:ext cx="2149566" cy="3216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lt1"/>
                </a:solidFill>
                <a:latin typeface="Exo 2" panose="020B0604020202020204" charset="0"/>
              </a:rPr>
              <a:t>UK BioBank</a:t>
            </a:r>
          </a:p>
        </p:txBody>
      </p:sp>
      <p:sp>
        <p:nvSpPr>
          <p:cNvPr id="91" name="Google Shape;378;p41">
            <a:extLst>
              <a:ext uri="{FF2B5EF4-FFF2-40B4-BE49-F238E27FC236}">
                <a16:creationId xmlns:a16="http://schemas.microsoft.com/office/drawing/2014/main" id="{869E3E9F-5036-405C-A91F-3F292AE09698}"/>
              </a:ext>
            </a:extLst>
          </p:cNvPr>
          <p:cNvSpPr txBox="1">
            <a:spLocks/>
          </p:cNvSpPr>
          <p:nvPr/>
        </p:nvSpPr>
        <p:spPr>
          <a:xfrm>
            <a:off x="5330386" y="1378025"/>
            <a:ext cx="2300124" cy="125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E6E6E6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Genotype data on ~500,000 individuals</a:t>
            </a:r>
          </a:p>
          <a:p>
            <a:pPr marL="171450" indent="-171450">
              <a:buClr>
                <a:srgbClr val="E6E6E6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10,000+ features</a:t>
            </a:r>
          </a:p>
          <a:p>
            <a:pPr marL="171450" indent="-171450">
              <a:buClr>
                <a:srgbClr val="E6E6E6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500k data points</a:t>
            </a:r>
          </a:p>
        </p:txBody>
      </p:sp>
      <p:sp>
        <p:nvSpPr>
          <p:cNvPr id="10" name="Google Shape;183;p32">
            <a:extLst>
              <a:ext uri="{FF2B5EF4-FFF2-40B4-BE49-F238E27FC236}">
                <a16:creationId xmlns:a16="http://schemas.microsoft.com/office/drawing/2014/main" id="{8D820BF7-71B4-42F5-AA44-5AF012DCF9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94703" y="2415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APPLICATIONS</a:t>
            </a:r>
            <a:endParaRPr sz="2800" dirty="0"/>
          </a:p>
        </p:txBody>
      </p:sp>
      <p:sp>
        <p:nvSpPr>
          <p:cNvPr id="13" name="Google Shape;226;p35">
            <a:extLst>
              <a:ext uri="{FF2B5EF4-FFF2-40B4-BE49-F238E27FC236}">
                <a16:creationId xmlns:a16="http://schemas.microsoft.com/office/drawing/2014/main" id="{378F0597-4135-40A6-BB3A-03EF3FF7F1ED}"/>
              </a:ext>
            </a:extLst>
          </p:cNvPr>
          <p:cNvSpPr txBox="1">
            <a:spLocks/>
          </p:cNvSpPr>
          <p:nvPr/>
        </p:nvSpPr>
        <p:spPr>
          <a:xfrm>
            <a:off x="736546" y="1040698"/>
            <a:ext cx="2503959" cy="33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200" dirty="0"/>
              <a:t>Corners signify the 3 major ancestries</a:t>
            </a:r>
          </a:p>
        </p:txBody>
      </p:sp>
      <p:sp>
        <p:nvSpPr>
          <p:cNvPr id="22" name="Google Shape;226;p35">
            <a:extLst>
              <a:ext uri="{FF2B5EF4-FFF2-40B4-BE49-F238E27FC236}">
                <a16:creationId xmlns:a16="http://schemas.microsoft.com/office/drawing/2014/main" id="{232BDEDB-E16B-4025-A2C8-FD44026A878D}"/>
              </a:ext>
            </a:extLst>
          </p:cNvPr>
          <p:cNvSpPr txBox="1">
            <a:spLocks/>
          </p:cNvSpPr>
          <p:nvPr/>
        </p:nvSpPr>
        <p:spPr>
          <a:xfrm>
            <a:off x="2802724" y="1443799"/>
            <a:ext cx="670392" cy="3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African</a:t>
            </a:r>
          </a:p>
        </p:txBody>
      </p:sp>
      <p:sp>
        <p:nvSpPr>
          <p:cNvPr id="23" name="Google Shape;226;p35">
            <a:extLst>
              <a:ext uri="{FF2B5EF4-FFF2-40B4-BE49-F238E27FC236}">
                <a16:creationId xmlns:a16="http://schemas.microsoft.com/office/drawing/2014/main" id="{5F197193-6F10-4C80-9619-E47952A8231A}"/>
              </a:ext>
            </a:extLst>
          </p:cNvPr>
          <p:cNvSpPr txBox="1">
            <a:spLocks/>
          </p:cNvSpPr>
          <p:nvPr/>
        </p:nvSpPr>
        <p:spPr>
          <a:xfrm>
            <a:off x="1894703" y="3679462"/>
            <a:ext cx="670392" cy="3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Asian</a:t>
            </a:r>
          </a:p>
        </p:txBody>
      </p:sp>
      <p:sp>
        <p:nvSpPr>
          <p:cNvPr id="24" name="Google Shape;226;p35">
            <a:extLst>
              <a:ext uri="{FF2B5EF4-FFF2-40B4-BE49-F238E27FC236}">
                <a16:creationId xmlns:a16="http://schemas.microsoft.com/office/drawing/2014/main" id="{D88B169D-ADB0-46C5-BA30-FB935E08D81F}"/>
              </a:ext>
            </a:extLst>
          </p:cNvPr>
          <p:cNvSpPr txBox="1">
            <a:spLocks/>
          </p:cNvSpPr>
          <p:nvPr/>
        </p:nvSpPr>
        <p:spPr>
          <a:xfrm>
            <a:off x="736546" y="1759146"/>
            <a:ext cx="858491" cy="3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European</a:t>
            </a:r>
          </a:p>
        </p:txBody>
      </p:sp>
      <p:sp>
        <p:nvSpPr>
          <p:cNvPr id="18" name="Google Shape;375;p41">
            <a:extLst>
              <a:ext uri="{FF2B5EF4-FFF2-40B4-BE49-F238E27FC236}">
                <a16:creationId xmlns:a16="http://schemas.microsoft.com/office/drawing/2014/main" id="{FCB5C1BE-C8C2-4E63-B7F8-4CC7D95FA63B}"/>
              </a:ext>
            </a:extLst>
          </p:cNvPr>
          <p:cNvSpPr/>
          <p:nvPr/>
        </p:nvSpPr>
        <p:spPr>
          <a:xfrm rot="5400000">
            <a:off x="5821794" y="2608194"/>
            <a:ext cx="1198018" cy="2180834"/>
          </a:xfrm>
          <a:prstGeom prst="snip1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378;p41">
            <a:extLst>
              <a:ext uri="{FF2B5EF4-FFF2-40B4-BE49-F238E27FC236}">
                <a16:creationId xmlns:a16="http://schemas.microsoft.com/office/drawing/2014/main" id="{4B80ECF4-1209-455D-A695-E030D0186BC4}"/>
              </a:ext>
            </a:extLst>
          </p:cNvPr>
          <p:cNvSpPr txBox="1">
            <a:spLocks/>
          </p:cNvSpPr>
          <p:nvPr/>
        </p:nvSpPr>
        <p:spPr>
          <a:xfrm>
            <a:off x="5336447" y="3099602"/>
            <a:ext cx="2038084" cy="1198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PCA </a:t>
            </a:r>
            <a:r>
              <a:rPr lang="en-IN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finds it difficult to place certain mixed race ethnicities or genomes into correct clusters </a:t>
            </a:r>
            <a:endParaRPr lang="en-IN" sz="1050" dirty="0">
              <a:solidFill>
                <a:schemeClr val="lt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C64291-5576-40C3-8806-5B22B922925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565095" y="2319975"/>
            <a:ext cx="2765291" cy="137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814178-10A9-4CBA-A1AB-63566888E86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1769469" y="3436926"/>
            <a:ext cx="3560917" cy="26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83B1C6-008D-42A3-928A-F4340DAA1B17}"/>
              </a:ext>
            </a:extLst>
          </p:cNvPr>
          <p:cNvSpPr txBox="1"/>
          <p:nvPr/>
        </p:nvSpPr>
        <p:spPr>
          <a:xfrm>
            <a:off x="-46297" y="4944323"/>
            <a:ext cx="79880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IN" sz="900" b="1" i="0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Revealing multi-scale population structure in large cohorts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  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Alex Diaz-</a:t>
            </a:r>
            <a:r>
              <a:rPr lang="en-IN" sz="900" b="0" i="0" dirty="0" err="1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Papkovich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 Luke Anderson-</a:t>
            </a:r>
            <a:r>
              <a:rPr lang="en-IN" sz="900" b="0" i="0" dirty="0" err="1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Trocmé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 Simon Gravel </a:t>
            </a:r>
            <a:r>
              <a:rPr lang="en-IN" sz="900" b="0" i="0" dirty="0" err="1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bioRxiv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 423632; </a:t>
            </a:r>
            <a:r>
              <a:rPr lang="en-IN" sz="900" b="0" i="0" dirty="0" err="1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doi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 https://doi.org/10.1101/423632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DECF2-3D9B-406D-8F57-DD686BB3A15E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29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CA8AEA-B921-4AC2-A5B6-AF5484B1164E}"/>
              </a:ext>
            </a:extLst>
          </p:cNvPr>
          <p:cNvSpPr/>
          <p:nvPr/>
        </p:nvSpPr>
        <p:spPr>
          <a:xfrm>
            <a:off x="6042991" y="2892287"/>
            <a:ext cx="3101009" cy="225121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Google Shape;183;p32">
            <a:extLst>
              <a:ext uri="{FF2B5EF4-FFF2-40B4-BE49-F238E27FC236}">
                <a16:creationId xmlns:a16="http://schemas.microsoft.com/office/drawing/2014/main" id="{DEA7C42C-137A-484D-8DC6-970E0B39C7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297172"/>
            <a:ext cx="5214300" cy="6262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HIGHER DIMENSIONAL DATA</a:t>
            </a:r>
            <a:endParaRPr sz="2800" dirty="0"/>
          </a:p>
        </p:txBody>
      </p:sp>
      <p:sp>
        <p:nvSpPr>
          <p:cNvPr id="6" name="Google Shape;200;p33">
            <a:extLst>
              <a:ext uri="{FF2B5EF4-FFF2-40B4-BE49-F238E27FC236}">
                <a16:creationId xmlns:a16="http://schemas.microsoft.com/office/drawing/2014/main" id="{096F933E-B9CA-4BD0-B184-EA0EF5490A18}"/>
              </a:ext>
            </a:extLst>
          </p:cNvPr>
          <p:cNvSpPr/>
          <p:nvPr/>
        </p:nvSpPr>
        <p:spPr>
          <a:xfrm>
            <a:off x="488501" y="1212250"/>
            <a:ext cx="1926932" cy="42397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9;p33">
            <a:extLst>
              <a:ext uri="{FF2B5EF4-FFF2-40B4-BE49-F238E27FC236}">
                <a16:creationId xmlns:a16="http://schemas.microsoft.com/office/drawing/2014/main" id="{1F5FF14A-5D37-451A-A8C4-2C05E9D7D3DC}"/>
              </a:ext>
            </a:extLst>
          </p:cNvPr>
          <p:cNvSpPr txBox="1"/>
          <p:nvPr/>
        </p:nvSpPr>
        <p:spPr>
          <a:xfrm>
            <a:off x="503116" y="1261022"/>
            <a:ext cx="1854652" cy="33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K-Means Clustering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" name="Google Shape;200;p33">
            <a:extLst>
              <a:ext uri="{FF2B5EF4-FFF2-40B4-BE49-F238E27FC236}">
                <a16:creationId xmlns:a16="http://schemas.microsoft.com/office/drawing/2014/main" id="{C686A713-ECC8-4317-9BD7-BC5F4E73B3AD}"/>
              </a:ext>
            </a:extLst>
          </p:cNvPr>
          <p:cNvSpPr/>
          <p:nvPr/>
        </p:nvSpPr>
        <p:spPr>
          <a:xfrm>
            <a:off x="7593329" y="1203690"/>
            <a:ext cx="1154533" cy="423978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9;p33">
            <a:extLst>
              <a:ext uri="{FF2B5EF4-FFF2-40B4-BE49-F238E27FC236}">
                <a16:creationId xmlns:a16="http://schemas.microsoft.com/office/drawing/2014/main" id="{7360BD69-9962-493D-8F12-3EB9454D38B5}"/>
              </a:ext>
            </a:extLst>
          </p:cNvPr>
          <p:cNvSpPr txBox="1"/>
          <p:nvPr/>
        </p:nvSpPr>
        <p:spPr>
          <a:xfrm>
            <a:off x="7614886" y="1261022"/>
            <a:ext cx="1111418" cy="33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UMAP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" name="Google Shape;132;p22">
            <a:extLst>
              <a:ext uri="{FF2B5EF4-FFF2-40B4-BE49-F238E27FC236}">
                <a16:creationId xmlns:a16="http://schemas.microsoft.com/office/drawing/2014/main" id="{A00C140B-1472-4B3B-89FA-FC29A95E7881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738" y="1689345"/>
            <a:ext cx="4096100" cy="31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1;p22">
            <a:extLst>
              <a:ext uri="{FF2B5EF4-FFF2-40B4-BE49-F238E27FC236}">
                <a16:creationId xmlns:a16="http://schemas.microsoft.com/office/drawing/2014/main" id="{6F12E71F-6A5D-4782-A5A1-0FEAEE69A859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0163" y="1689345"/>
            <a:ext cx="4096099" cy="3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496DD-9D5D-4BD8-80A5-BCD43D6E82B8}"/>
              </a:ext>
            </a:extLst>
          </p:cNvPr>
          <p:cNvSpPr txBox="1"/>
          <p:nvPr/>
        </p:nvSpPr>
        <p:spPr>
          <a:xfrm>
            <a:off x="135082" y="83127"/>
            <a:ext cx="30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3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4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997122-21E2-4CB9-9EEE-E995029D2DDF}"/>
              </a:ext>
            </a:extLst>
          </p:cNvPr>
          <p:cNvSpPr/>
          <p:nvPr/>
        </p:nvSpPr>
        <p:spPr>
          <a:xfrm>
            <a:off x="0" y="3679462"/>
            <a:ext cx="1894703" cy="1464038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Google Shape;375;p41">
            <a:extLst>
              <a:ext uri="{FF2B5EF4-FFF2-40B4-BE49-F238E27FC236}">
                <a16:creationId xmlns:a16="http://schemas.microsoft.com/office/drawing/2014/main" id="{7BD8E951-212A-4050-8A53-3C15637ABDB5}"/>
              </a:ext>
            </a:extLst>
          </p:cNvPr>
          <p:cNvSpPr/>
          <p:nvPr/>
        </p:nvSpPr>
        <p:spPr>
          <a:xfrm rot="5400000">
            <a:off x="7135836" y="1251643"/>
            <a:ext cx="495689" cy="1995717"/>
          </a:xfrm>
          <a:prstGeom prst="snip1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378;p41">
            <a:extLst>
              <a:ext uri="{FF2B5EF4-FFF2-40B4-BE49-F238E27FC236}">
                <a16:creationId xmlns:a16="http://schemas.microsoft.com/office/drawing/2014/main" id="{869E3E9F-5036-405C-A91F-3F292AE09698}"/>
              </a:ext>
            </a:extLst>
          </p:cNvPr>
          <p:cNvSpPr txBox="1">
            <a:spLocks/>
          </p:cNvSpPr>
          <p:nvPr/>
        </p:nvSpPr>
        <p:spPr>
          <a:xfrm>
            <a:off x="6385823" y="2001657"/>
            <a:ext cx="1995717" cy="523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UMAP forms distinct clusters with similar clusters near each other</a:t>
            </a:r>
          </a:p>
        </p:txBody>
      </p:sp>
      <p:sp>
        <p:nvSpPr>
          <p:cNvPr id="10" name="Google Shape;183;p32">
            <a:extLst>
              <a:ext uri="{FF2B5EF4-FFF2-40B4-BE49-F238E27FC236}">
                <a16:creationId xmlns:a16="http://schemas.microsoft.com/office/drawing/2014/main" id="{8D820BF7-71B4-42F5-AA44-5AF012DCF9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94703" y="2415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APPLICATIONS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44375-6937-4303-8F88-2C0EF9C0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72" t="2"/>
          <a:stretch/>
        </p:blipFill>
        <p:spPr>
          <a:xfrm>
            <a:off x="3236414" y="1049511"/>
            <a:ext cx="2613510" cy="3779759"/>
          </a:xfrm>
          <a:prstGeom prst="rect">
            <a:avLst/>
          </a:prstGeom>
        </p:spPr>
      </p:pic>
      <p:sp>
        <p:nvSpPr>
          <p:cNvPr id="3" name="Google Shape;375;p41">
            <a:extLst>
              <a:ext uri="{FF2B5EF4-FFF2-40B4-BE49-F238E27FC236}">
                <a16:creationId xmlns:a16="http://schemas.microsoft.com/office/drawing/2014/main" id="{5426E4D8-4DCF-4826-A8CE-2686339E666C}"/>
              </a:ext>
            </a:extLst>
          </p:cNvPr>
          <p:cNvSpPr/>
          <p:nvPr/>
        </p:nvSpPr>
        <p:spPr>
          <a:xfrm rot="5400000">
            <a:off x="6832148" y="2165462"/>
            <a:ext cx="1103065" cy="1995717"/>
          </a:xfrm>
          <a:prstGeom prst="snip1Rect">
            <a:avLst>
              <a:gd name="adj" fmla="val 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77;p41">
            <a:extLst>
              <a:ext uri="{FF2B5EF4-FFF2-40B4-BE49-F238E27FC236}">
                <a16:creationId xmlns:a16="http://schemas.microsoft.com/office/drawing/2014/main" id="{B03E07B8-25CF-49CF-A9A0-6FBA679494EC}"/>
              </a:ext>
            </a:extLst>
          </p:cNvPr>
          <p:cNvSpPr txBox="1">
            <a:spLocks/>
          </p:cNvSpPr>
          <p:nvPr/>
        </p:nvSpPr>
        <p:spPr>
          <a:xfrm>
            <a:off x="6385823" y="2665573"/>
            <a:ext cx="1865084" cy="3896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rgbClr val="434343"/>
                </a:solidFill>
                <a:latin typeface="Exo 2" panose="020B0604020202020204" charset="0"/>
              </a:rPr>
              <a:t>Run-time</a:t>
            </a:r>
            <a:r>
              <a:rPr lang="en-IN" sz="1100" b="1" dirty="0">
                <a:solidFill>
                  <a:srgbClr val="434343"/>
                </a:solidFill>
              </a:rPr>
              <a:t> </a:t>
            </a:r>
          </a:p>
        </p:txBody>
      </p:sp>
      <p:sp>
        <p:nvSpPr>
          <p:cNvPr id="6" name="Google Shape;378;p41">
            <a:extLst>
              <a:ext uri="{FF2B5EF4-FFF2-40B4-BE49-F238E27FC236}">
                <a16:creationId xmlns:a16="http://schemas.microsoft.com/office/drawing/2014/main" id="{1372659A-E13B-4212-AC68-603906532EE2}"/>
              </a:ext>
            </a:extLst>
          </p:cNvPr>
          <p:cNvSpPr txBox="1">
            <a:spLocks/>
          </p:cNvSpPr>
          <p:nvPr/>
        </p:nvSpPr>
        <p:spPr>
          <a:xfrm>
            <a:off x="6385823" y="2958670"/>
            <a:ext cx="1865084" cy="720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T-SNE</a:t>
            </a:r>
            <a:r>
              <a:rPr lang="en-IN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 </a:t>
            </a:r>
            <a:r>
              <a:rPr lang="en-IN" dirty="0">
                <a:solidFill>
                  <a:srgbClr val="C000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hours 15 min</a:t>
            </a:r>
          </a:p>
          <a:p>
            <a:r>
              <a:rPr lang="en-IN" b="1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UMAP: </a:t>
            </a:r>
            <a:r>
              <a:rPr lang="en-IN" dirty="0">
                <a:solidFill>
                  <a:srgbClr val="00B05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14 min</a:t>
            </a:r>
            <a:endParaRPr lang="en-IN" sz="1050" b="1" dirty="0">
              <a:solidFill>
                <a:srgbClr val="00B05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C885E4-997A-40AF-AE42-5294DEC9E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50011"/>
          <a:stretch/>
        </p:blipFill>
        <p:spPr>
          <a:xfrm>
            <a:off x="204518" y="1049510"/>
            <a:ext cx="2613510" cy="3779760"/>
          </a:xfrm>
          <a:prstGeom prst="rect">
            <a:avLst/>
          </a:prstGeom>
        </p:spPr>
      </p:pic>
      <p:sp>
        <p:nvSpPr>
          <p:cNvPr id="19" name="Google Shape;226;p35">
            <a:extLst>
              <a:ext uri="{FF2B5EF4-FFF2-40B4-BE49-F238E27FC236}">
                <a16:creationId xmlns:a16="http://schemas.microsoft.com/office/drawing/2014/main" id="{54C6A53D-EFBE-4E5F-B2D0-A9F0D05F37A0}"/>
              </a:ext>
            </a:extLst>
          </p:cNvPr>
          <p:cNvSpPr txBox="1">
            <a:spLocks/>
          </p:cNvSpPr>
          <p:nvPr/>
        </p:nvSpPr>
        <p:spPr>
          <a:xfrm>
            <a:off x="142988" y="1049509"/>
            <a:ext cx="2503959" cy="33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200" dirty="0"/>
              <a:t>Corners signify the 3 major ancestries</a:t>
            </a:r>
          </a:p>
        </p:txBody>
      </p:sp>
      <p:sp>
        <p:nvSpPr>
          <p:cNvPr id="20" name="Google Shape;226;p35">
            <a:extLst>
              <a:ext uri="{FF2B5EF4-FFF2-40B4-BE49-F238E27FC236}">
                <a16:creationId xmlns:a16="http://schemas.microsoft.com/office/drawing/2014/main" id="{7F39F91D-2821-4C1D-8673-6E439D206717}"/>
              </a:ext>
            </a:extLst>
          </p:cNvPr>
          <p:cNvSpPr txBox="1">
            <a:spLocks/>
          </p:cNvSpPr>
          <p:nvPr/>
        </p:nvSpPr>
        <p:spPr>
          <a:xfrm>
            <a:off x="2209166" y="1452610"/>
            <a:ext cx="670392" cy="3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African</a:t>
            </a:r>
          </a:p>
        </p:txBody>
      </p:sp>
      <p:sp>
        <p:nvSpPr>
          <p:cNvPr id="21" name="Google Shape;226;p35">
            <a:extLst>
              <a:ext uri="{FF2B5EF4-FFF2-40B4-BE49-F238E27FC236}">
                <a16:creationId xmlns:a16="http://schemas.microsoft.com/office/drawing/2014/main" id="{344DA42E-60D8-49BE-B99E-369C9FA84249}"/>
              </a:ext>
            </a:extLst>
          </p:cNvPr>
          <p:cNvSpPr txBox="1">
            <a:spLocks/>
          </p:cNvSpPr>
          <p:nvPr/>
        </p:nvSpPr>
        <p:spPr>
          <a:xfrm>
            <a:off x="1301145" y="3688273"/>
            <a:ext cx="670392" cy="3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Asian</a:t>
            </a:r>
          </a:p>
        </p:txBody>
      </p:sp>
      <p:sp>
        <p:nvSpPr>
          <p:cNvPr id="22" name="Google Shape;226;p35">
            <a:extLst>
              <a:ext uri="{FF2B5EF4-FFF2-40B4-BE49-F238E27FC236}">
                <a16:creationId xmlns:a16="http://schemas.microsoft.com/office/drawing/2014/main" id="{3FE1FB2B-3F5F-4D39-ADC1-F4D24B563C8A}"/>
              </a:ext>
            </a:extLst>
          </p:cNvPr>
          <p:cNvSpPr txBox="1">
            <a:spLocks/>
          </p:cNvSpPr>
          <p:nvPr/>
        </p:nvSpPr>
        <p:spPr>
          <a:xfrm>
            <a:off x="142988" y="1767957"/>
            <a:ext cx="858491" cy="3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/>
              <a:t>European</a:t>
            </a:r>
          </a:p>
        </p:txBody>
      </p:sp>
      <p:sp>
        <p:nvSpPr>
          <p:cNvPr id="8" name="Google Shape;378;p41">
            <a:extLst>
              <a:ext uri="{FF2B5EF4-FFF2-40B4-BE49-F238E27FC236}">
                <a16:creationId xmlns:a16="http://schemas.microsoft.com/office/drawing/2014/main" id="{A700A455-27BC-43BA-8BA1-C592894BF32F}"/>
              </a:ext>
            </a:extLst>
          </p:cNvPr>
          <p:cNvSpPr txBox="1">
            <a:spLocks/>
          </p:cNvSpPr>
          <p:nvPr/>
        </p:nvSpPr>
        <p:spPr>
          <a:xfrm>
            <a:off x="6356035" y="3960127"/>
            <a:ext cx="1865083" cy="482399"/>
          </a:xfrm>
          <a:prstGeom prst="rect">
            <a:avLst/>
          </a:prstGeom>
          <a:noFill/>
          <a:ln w="9525" cap="flat" cmpd="sng" algn="ctr">
            <a:solidFill>
              <a:srgbClr val="1E6FB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000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British and Irish are closely related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CE8173-E690-4C23-95C6-EDF503ABFA1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189621" y="3561347"/>
            <a:ext cx="1166414" cy="639980"/>
          </a:xfrm>
          <a:prstGeom prst="straightConnector1">
            <a:avLst/>
          </a:prstGeom>
          <a:ln>
            <a:solidFill>
              <a:srgbClr val="1E6FB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981DF5-93E6-4AB7-B489-693A280FCCDF}"/>
              </a:ext>
            </a:extLst>
          </p:cNvPr>
          <p:cNvCxnSpPr>
            <a:stCxn id="8" idx="1"/>
          </p:cNvCxnSpPr>
          <p:nvPr/>
        </p:nvCxnSpPr>
        <p:spPr>
          <a:xfrm flipH="1">
            <a:off x="4572000" y="4201327"/>
            <a:ext cx="1784035" cy="320358"/>
          </a:xfrm>
          <a:prstGeom prst="straightConnector1">
            <a:avLst/>
          </a:prstGeom>
          <a:ln>
            <a:solidFill>
              <a:srgbClr val="1E6FB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Google Shape;378;p41">
            <a:extLst>
              <a:ext uri="{FF2B5EF4-FFF2-40B4-BE49-F238E27FC236}">
                <a16:creationId xmlns:a16="http://schemas.microsoft.com/office/drawing/2014/main" id="{D953D0C8-DFE3-461A-B352-5D8327D4ED17}"/>
              </a:ext>
            </a:extLst>
          </p:cNvPr>
          <p:cNvSpPr txBox="1">
            <a:spLocks/>
          </p:cNvSpPr>
          <p:nvPr/>
        </p:nvSpPr>
        <p:spPr>
          <a:xfrm>
            <a:off x="6418149" y="886503"/>
            <a:ext cx="1865083" cy="482399"/>
          </a:xfrm>
          <a:prstGeom prst="rect">
            <a:avLst/>
          </a:prstGeom>
          <a:noFill/>
          <a:ln w="9525" cap="flat" cmpd="sng" algn="ctr">
            <a:solidFill>
              <a:srgbClr val="8F116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000" dirty="0">
                <a:solidFill>
                  <a:srgbClr val="434343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India and Pakistan share a similar genome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161343-DAEA-40F0-AC84-F6A337514DBE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5533761" y="1127703"/>
            <a:ext cx="884388" cy="550733"/>
          </a:xfrm>
          <a:prstGeom prst="straightConnector1">
            <a:avLst/>
          </a:prstGeom>
          <a:ln>
            <a:solidFill>
              <a:srgbClr val="8F116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4B76A2-18DA-418D-A415-DF34CF8A40AC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5189621" y="1127703"/>
            <a:ext cx="1228528" cy="320358"/>
          </a:xfrm>
          <a:prstGeom prst="straightConnector1">
            <a:avLst/>
          </a:prstGeom>
          <a:ln>
            <a:solidFill>
              <a:srgbClr val="8F116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711566-1A7C-4446-82CE-EFF6DFAD1BE5}"/>
              </a:ext>
            </a:extLst>
          </p:cNvPr>
          <p:cNvSpPr txBox="1"/>
          <p:nvPr/>
        </p:nvSpPr>
        <p:spPr>
          <a:xfrm>
            <a:off x="-46297" y="4944323"/>
            <a:ext cx="79880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IN" sz="900" b="1" i="0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Revealing multi-scale population structure in large cohorts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  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Alex Diaz-</a:t>
            </a:r>
            <a:r>
              <a:rPr lang="en-IN" sz="900" b="0" i="0" dirty="0" err="1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Papkovich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 Luke Anderson-</a:t>
            </a:r>
            <a:r>
              <a:rPr lang="en-IN" sz="900" b="0" i="0" dirty="0" err="1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Trocmé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 Simon Gravel </a:t>
            </a:r>
            <a:r>
              <a:rPr lang="en-IN" sz="900" b="0" i="0" dirty="0" err="1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bioRxiv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 423632; </a:t>
            </a:r>
            <a:r>
              <a:rPr lang="en-IN" sz="900" b="0" i="0" dirty="0" err="1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doi</a:t>
            </a:r>
            <a:r>
              <a:rPr lang="en-IN" sz="900" b="0" i="0" dirty="0">
                <a:solidFill>
                  <a:srgbClr val="33333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: https://doi.org/10.1101/423632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25C56-9B41-4F73-B7E2-CF71ED3CE52E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30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9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19" grpId="0"/>
      <p:bldP spid="20" grpId="0"/>
      <p:bldP spid="21" grpId="0"/>
      <p:bldP spid="22" grpId="0"/>
      <p:bldP spid="8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3858772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</a:t>
            </a:r>
            <a:endParaRPr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4010422" y="384411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UMAP is a powerful algorithm based on advanced mathematics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ctrTitle" idx="3"/>
          </p:nvPr>
        </p:nvSpPr>
        <p:spPr>
          <a:xfrm>
            <a:off x="5471720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TWEAK</a:t>
            </a:r>
            <a:endParaRPr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4"/>
          </p:nvPr>
        </p:nvSpPr>
        <p:spPr>
          <a:xfrm>
            <a:off x="5623370" y="384411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Understand the Internals and Tweak the parameters Correctly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ctrTitle" idx="5"/>
          </p:nvPr>
        </p:nvSpPr>
        <p:spPr>
          <a:xfrm>
            <a:off x="708466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EFFICIENCY</a:t>
            </a:r>
            <a:endParaRPr dirty="0"/>
          </a:p>
        </p:txBody>
      </p:sp>
      <p:sp>
        <p:nvSpPr>
          <p:cNvPr id="326" name="Google Shape;326;p40"/>
          <p:cNvSpPr txBox="1">
            <a:spLocks noGrp="1"/>
          </p:cNvSpPr>
          <p:nvPr>
            <p:ph type="subTitle" idx="6"/>
          </p:nvPr>
        </p:nvSpPr>
        <p:spPr>
          <a:xfrm>
            <a:off x="7236319" y="384411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/>
              <a:t>Efficient Usage and Better Results</a:t>
            </a: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5" name="Google Shape;335;p40"/>
          <p:cNvGrpSpPr/>
          <p:nvPr/>
        </p:nvGrpSpPr>
        <p:grpSpPr>
          <a:xfrm>
            <a:off x="4527592" y="3065887"/>
            <a:ext cx="278692" cy="331130"/>
            <a:chOff x="-48233050" y="3569725"/>
            <a:chExt cx="252050" cy="299475"/>
          </a:xfrm>
        </p:grpSpPr>
        <p:sp>
          <p:nvSpPr>
            <p:cNvPr id="336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40"/>
          <p:cNvGrpSpPr/>
          <p:nvPr/>
        </p:nvGrpSpPr>
        <p:grpSpPr>
          <a:xfrm>
            <a:off x="7711304" y="3052888"/>
            <a:ext cx="336507" cy="336507"/>
            <a:chOff x="3271200" y="1435075"/>
            <a:chExt cx="481825" cy="481825"/>
          </a:xfrm>
        </p:grpSpPr>
        <p:sp>
          <p:nvSpPr>
            <p:cNvPr id="362" name="Google Shape;362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" name="Google Shape;8241;p67">
            <a:extLst>
              <a:ext uri="{FF2B5EF4-FFF2-40B4-BE49-F238E27FC236}">
                <a16:creationId xmlns:a16="http://schemas.microsoft.com/office/drawing/2014/main" id="{66398024-DDA2-4238-B885-66A86549C775}"/>
              </a:ext>
            </a:extLst>
          </p:cNvPr>
          <p:cNvGrpSpPr/>
          <p:nvPr/>
        </p:nvGrpSpPr>
        <p:grpSpPr>
          <a:xfrm>
            <a:off x="6120282" y="3063215"/>
            <a:ext cx="363495" cy="352713"/>
            <a:chOff x="-4478975" y="3251700"/>
            <a:chExt cx="293825" cy="293800"/>
          </a:xfrm>
          <a:solidFill>
            <a:srgbClr val="434343"/>
          </a:solidFill>
        </p:grpSpPr>
        <p:sp>
          <p:nvSpPr>
            <p:cNvPr id="71" name="Google Shape;8242;p67">
              <a:extLst>
                <a:ext uri="{FF2B5EF4-FFF2-40B4-BE49-F238E27FC236}">
                  <a16:creationId xmlns:a16="http://schemas.microsoft.com/office/drawing/2014/main" id="{A8CD6885-2B09-46C6-8318-E02E811623A2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243;p67">
              <a:extLst>
                <a:ext uri="{FF2B5EF4-FFF2-40B4-BE49-F238E27FC236}">
                  <a16:creationId xmlns:a16="http://schemas.microsoft.com/office/drawing/2014/main" id="{7A8DD891-2064-47D8-BBC3-F0587B8F4638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244;p67">
              <a:extLst>
                <a:ext uri="{FF2B5EF4-FFF2-40B4-BE49-F238E27FC236}">
                  <a16:creationId xmlns:a16="http://schemas.microsoft.com/office/drawing/2014/main" id="{AE515234-E639-4803-BD72-1BC65AC3894A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ctrTitle" idx="7"/>
          </p:nvPr>
        </p:nvSpPr>
        <p:spPr>
          <a:xfrm>
            <a:off x="434318" y="17331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BLACK BOX</a:t>
            </a: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subTitle" idx="8"/>
          </p:nvPr>
        </p:nvSpPr>
        <p:spPr>
          <a:xfrm>
            <a:off x="585973" y="20735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dirty="0"/>
              <a:t>You don’t need to know the mathematics to operate 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ctrTitle" idx="9"/>
          </p:nvPr>
        </p:nvSpPr>
        <p:spPr>
          <a:xfrm>
            <a:off x="2070720" y="17331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TRIAL &amp; ERROR</a:t>
            </a:r>
            <a:endParaRPr dirty="0"/>
          </a:p>
        </p:txBody>
      </p:sp>
      <p:sp>
        <p:nvSpPr>
          <p:cNvPr id="330" name="Google Shape;330;p40"/>
          <p:cNvSpPr txBox="1">
            <a:spLocks noGrp="1"/>
          </p:cNvSpPr>
          <p:nvPr>
            <p:ph type="subTitle" idx="13"/>
          </p:nvPr>
        </p:nvSpPr>
        <p:spPr>
          <a:xfrm>
            <a:off x="2227462" y="20735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Having no idea about the parameters will lead to random trials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40"/>
          <p:cNvSpPr txBox="1">
            <a:spLocks noGrp="1"/>
          </p:cNvSpPr>
          <p:nvPr>
            <p:ph type="ctrTitle" idx="14"/>
          </p:nvPr>
        </p:nvSpPr>
        <p:spPr>
          <a:xfrm>
            <a:off x="3707122" y="17331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HIT / MISS</a:t>
            </a:r>
            <a:endParaRPr dirty="0"/>
          </a:p>
        </p:txBody>
      </p:sp>
      <p:sp>
        <p:nvSpPr>
          <p:cNvPr id="332" name="Google Shape;332;p40"/>
          <p:cNvSpPr txBox="1">
            <a:spLocks noGrp="1"/>
          </p:cNvSpPr>
          <p:nvPr>
            <p:ph type="subTitle" idx="15"/>
          </p:nvPr>
        </p:nvSpPr>
        <p:spPr>
          <a:xfrm>
            <a:off x="3868951" y="20735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Your Chances of getting a Fruitful results are based on Pure Luck!</a:t>
            </a: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0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8741;p68">
            <a:extLst>
              <a:ext uri="{FF2B5EF4-FFF2-40B4-BE49-F238E27FC236}">
                <a16:creationId xmlns:a16="http://schemas.microsoft.com/office/drawing/2014/main" id="{CCEFF94A-4680-42D5-B257-F63A0FA0BCEE}"/>
              </a:ext>
            </a:extLst>
          </p:cNvPr>
          <p:cNvGrpSpPr/>
          <p:nvPr/>
        </p:nvGrpSpPr>
        <p:grpSpPr>
          <a:xfrm>
            <a:off x="2747005" y="1343894"/>
            <a:ext cx="330988" cy="309705"/>
            <a:chOff x="4266025" y="3609275"/>
            <a:chExt cx="299325" cy="277275"/>
          </a:xfrm>
          <a:solidFill>
            <a:srgbClr val="434343"/>
          </a:solidFill>
        </p:grpSpPr>
        <p:sp>
          <p:nvSpPr>
            <p:cNvPr id="59" name="Google Shape;8742;p68">
              <a:extLst>
                <a:ext uri="{FF2B5EF4-FFF2-40B4-BE49-F238E27FC236}">
                  <a16:creationId xmlns:a16="http://schemas.microsoft.com/office/drawing/2014/main" id="{33E5CE64-E6BF-49D9-93D6-E94D8F2CCBE4}"/>
                </a:ext>
              </a:extLst>
            </p:cNvPr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43;p68">
              <a:extLst>
                <a:ext uri="{FF2B5EF4-FFF2-40B4-BE49-F238E27FC236}">
                  <a16:creationId xmlns:a16="http://schemas.microsoft.com/office/drawing/2014/main" id="{326572B8-BAA4-4D23-8CE9-9AA9547E272E}"/>
                </a:ext>
              </a:extLst>
            </p:cNvPr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8984;p68">
            <a:extLst>
              <a:ext uri="{FF2B5EF4-FFF2-40B4-BE49-F238E27FC236}">
                <a16:creationId xmlns:a16="http://schemas.microsoft.com/office/drawing/2014/main" id="{4F074AA8-0C49-456C-B6C8-A8D94E11E3FE}"/>
              </a:ext>
            </a:extLst>
          </p:cNvPr>
          <p:cNvGrpSpPr/>
          <p:nvPr/>
        </p:nvGrpSpPr>
        <p:grpSpPr>
          <a:xfrm>
            <a:off x="1130692" y="1325235"/>
            <a:ext cx="334924" cy="328375"/>
            <a:chOff x="5727850" y="3609275"/>
            <a:chExt cx="278850" cy="277275"/>
          </a:xfrm>
          <a:solidFill>
            <a:srgbClr val="434343"/>
          </a:solidFill>
        </p:grpSpPr>
        <p:sp>
          <p:nvSpPr>
            <p:cNvPr id="62" name="Google Shape;8985;p68">
              <a:extLst>
                <a:ext uri="{FF2B5EF4-FFF2-40B4-BE49-F238E27FC236}">
                  <a16:creationId xmlns:a16="http://schemas.microsoft.com/office/drawing/2014/main" id="{6F41DF2C-C0DE-4C8D-9C67-D503C781E9DF}"/>
                </a:ext>
              </a:extLst>
            </p:cNvPr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986;p68">
              <a:extLst>
                <a:ext uri="{FF2B5EF4-FFF2-40B4-BE49-F238E27FC236}">
                  <a16:creationId xmlns:a16="http://schemas.microsoft.com/office/drawing/2014/main" id="{F9DD1E59-1951-433A-897C-A65948C20968}"/>
                </a:ext>
              </a:extLst>
            </p:cNvPr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987;p68">
              <a:extLst>
                <a:ext uri="{FF2B5EF4-FFF2-40B4-BE49-F238E27FC236}">
                  <a16:creationId xmlns:a16="http://schemas.microsoft.com/office/drawing/2014/main" id="{FB01E9B9-8119-4DD7-8B31-C49A7B975CB6}"/>
                </a:ext>
              </a:extLst>
            </p:cNvPr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988;p68">
              <a:extLst>
                <a:ext uri="{FF2B5EF4-FFF2-40B4-BE49-F238E27FC236}">
                  <a16:creationId xmlns:a16="http://schemas.microsoft.com/office/drawing/2014/main" id="{4408A6C6-F62B-417B-9486-08F4FEA2E738}"/>
                </a:ext>
              </a:extLst>
            </p:cNvPr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989;p68">
              <a:extLst>
                <a:ext uri="{FF2B5EF4-FFF2-40B4-BE49-F238E27FC236}">
                  <a16:creationId xmlns:a16="http://schemas.microsoft.com/office/drawing/2014/main" id="{A0C3CF67-8523-41C5-8ACC-940CF879157C}"/>
                </a:ext>
              </a:extLst>
            </p:cNvPr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5706;p61">
            <a:extLst>
              <a:ext uri="{FF2B5EF4-FFF2-40B4-BE49-F238E27FC236}">
                <a16:creationId xmlns:a16="http://schemas.microsoft.com/office/drawing/2014/main" id="{001153E4-9E7C-43AE-B226-75953D36E074}"/>
              </a:ext>
            </a:extLst>
          </p:cNvPr>
          <p:cNvGrpSpPr/>
          <p:nvPr/>
        </p:nvGrpSpPr>
        <p:grpSpPr>
          <a:xfrm>
            <a:off x="4367822" y="1263977"/>
            <a:ext cx="438462" cy="427500"/>
            <a:chOff x="-46779100" y="3938500"/>
            <a:chExt cx="299325" cy="298525"/>
          </a:xfrm>
          <a:solidFill>
            <a:srgbClr val="434343"/>
          </a:solidFill>
        </p:grpSpPr>
        <p:sp>
          <p:nvSpPr>
            <p:cNvPr id="68" name="Google Shape;5707;p61">
              <a:extLst>
                <a:ext uri="{FF2B5EF4-FFF2-40B4-BE49-F238E27FC236}">
                  <a16:creationId xmlns:a16="http://schemas.microsoft.com/office/drawing/2014/main" id="{D3522763-E398-4422-80DE-2FE9F01C80C0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Google Shape;5708;p61">
              <a:extLst>
                <a:ext uri="{FF2B5EF4-FFF2-40B4-BE49-F238E27FC236}">
                  <a16:creationId xmlns:a16="http://schemas.microsoft.com/office/drawing/2014/main" id="{98EBC1D7-0CD1-4F16-8FF2-1C83A6D3372A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D89ADC-86CD-497C-83BC-440A87D9D699}"/>
              </a:ext>
            </a:extLst>
          </p:cNvPr>
          <p:cNvSpPr txBox="1"/>
          <p:nvPr/>
        </p:nvSpPr>
        <p:spPr>
          <a:xfrm>
            <a:off x="135082" y="83127"/>
            <a:ext cx="530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31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5950" y="517650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457150" y="2846463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Does anyone have any Questions?</a:t>
            </a:r>
          </a:p>
          <a:p>
            <a:pPr marL="0" lvl="0" indent="0">
              <a:buSzPts val="1100"/>
            </a:pPr>
            <a:endParaRPr lang="en-US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54BFE93-FA6D-4E4A-B158-BFD99A6E12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739" y="3715735"/>
            <a:ext cx="433137" cy="4331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3E86D9-388B-4ECA-9E0D-660D9941190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155" y="3715735"/>
            <a:ext cx="678691" cy="434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1825D9-28CE-4193-B4C9-1B9787F96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6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3966" y="852279"/>
            <a:ext cx="565532" cy="565532"/>
          </a:xfrm>
          <a:prstGeom prst="rect">
            <a:avLst/>
          </a:prstGeom>
          <a:noFill/>
        </p:spPr>
      </p:pic>
      <p:sp>
        <p:nvSpPr>
          <p:cNvPr id="17" name="Google Shape;184;p32">
            <a:extLst>
              <a:ext uri="{FF2B5EF4-FFF2-40B4-BE49-F238E27FC236}">
                <a16:creationId xmlns:a16="http://schemas.microsoft.com/office/drawing/2014/main" id="{2AB40E67-0F18-4CF5-87A9-06F0093B7074}"/>
              </a:ext>
            </a:extLst>
          </p:cNvPr>
          <p:cNvSpPr txBox="1">
            <a:spLocks/>
          </p:cNvSpPr>
          <p:nvPr/>
        </p:nvSpPr>
        <p:spPr>
          <a:xfrm>
            <a:off x="6615746" y="789625"/>
            <a:ext cx="2528254" cy="86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>
              <a:buSzPts val="1100"/>
            </a:pPr>
            <a:r>
              <a:rPr lang="en-US" sz="1200" b="1" dirty="0" err="1"/>
              <a:t>algoasylum</a:t>
            </a:r>
            <a:br>
              <a:rPr lang="en-US" sz="1200" dirty="0"/>
            </a:br>
            <a:r>
              <a:rPr lang="en-US" sz="1200" dirty="0"/>
              <a:t>abhishek-1131</a:t>
            </a:r>
          </a:p>
          <a:p>
            <a:pPr marL="0" indent="0" algn="l">
              <a:buSzPts val="1100"/>
            </a:pPr>
            <a:r>
              <a:rPr lang="en-US" sz="1200" dirty="0"/>
              <a:t>sjoshi5</a:t>
            </a:r>
          </a:p>
          <a:p>
            <a:pPr marL="0" indent="0" algn="l">
              <a:buSzPts val="1100"/>
            </a:pPr>
            <a:r>
              <a:rPr lang="en-US" sz="1200" dirty="0" err="1"/>
              <a:t>shrirangkarandikar</a:t>
            </a:r>
            <a:endParaRPr lang="en-US" sz="1200" dirty="0"/>
          </a:p>
          <a:p>
            <a:pPr marL="0" indent="0" algn="l">
              <a:buSzPts val="1100"/>
            </a:pPr>
            <a:r>
              <a:rPr lang="en-US" sz="1200" dirty="0"/>
              <a:t>vrd1243</a:t>
            </a:r>
          </a:p>
          <a:p>
            <a:pPr marL="0" indent="0">
              <a:buSzPts val="1100"/>
            </a:pPr>
            <a:endParaRPr lang="en-US" dirty="0"/>
          </a:p>
        </p:txBody>
      </p:sp>
      <p:grpSp>
        <p:nvGrpSpPr>
          <p:cNvPr id="18" name="Google Shape;8176;p67">
            <a:extLst>
              <a:ext uri="{FF2B5EF4-FFF2-40B4-BE49-F238E27FC236}">
                <a16:creationId xmlns:a16="http://schemas.microsoft.com/office/drawing/2014/main" id="{7987C2CD-1C2E-45A0-BD10-A971642FF5B2}"/>
              </a:ext>
            </a:extLst>
          </p:cNvPr>
          <p:cNvGrpSpPr/>
          <p:nvPr/>
        </p:nvGrpSpPr>
        <p:grpSpPr>
          <a:xfrm>
            <a:off x="135596" y="4328335"/>
            <a:ext cx="463494" cy="434786"/>
            <a:chOff x="-6696925" y="3272575"/>
            <a:chExt cx="307200" cy="291425"/>
          </a:xfrm>
          <a:solidFill>
            <a:srgbClr val="434343"/>
          </a:solidFill>
        </p:grpSpPr>
        <p:sp>
          <p:nvSpPr>
            <p:cNvPr id="19" name="Google Shape;8177;p67">
              <a:extLst>
                <a:ext uri="{FF2B5EF4-FFF2-40B4-BE49-F238E27FC236}">
                  <a16:creationId xmlns:a16="http://schemas.microsoft.com/office/drawing/2014/main" id="{5BD39940-0295-4B2B-96B1-653F32FB306F}"/>
                </a:ext>
              </a:extLst>
            </p:cNvPr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78;p67">
              <a:extLst>
                <a:ext uri="{FF2B5EF4-FFF2-40B4-BE49-F238E27FC236}">
                  <a16:creationId xmlns:a16="http://schemas.microsoft.com/office/drawing/2014/main" id="{5F6C4B71-9476-4D85-A68C-5D373D821802}"/>
                </a:ext>
              </a:extLst>
            </p:cNvPr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84;p32">
            <a:extLst>
              <a:ext uri="{FF2B5EF4-FFF2-40B4-BE49-F238E27FC236}">
                <a16:creationId xmlns:a16="http://schemas.microsoft.com/office/drawing/2014/main" id="{DB948113-73F0-469E-93DC-F050793C5A2A}"/>
              </a:ext>
            </a:extLst>
          </p:cNvPr>
          <p:cNvSpPr txBox="1">
            <a:spLocks/>
          </p:cNvSpPr>
          <p:nvPr/>
        </p:nvSpPr>
        <p:spPr>
          <a:xfrm>
            <a:off x="793845" y="4194634"/>
            <a:ext cx="3874973" cy="86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>
              <a:buSzPts val="1100"/>
            </a:pPr>
            <a:r>
              <a:rPr lang="en-US" dirty="0"/>
              <a:t>Slides: </a:t>
            </a:r>
          </a:p>
          <a:p>
            <a:pPr marL="0" indent="0" algn="l">
              <a:buSzPts val="1100"/>
            </a:pPr>
            <a:r>
              <a:rPr lang="en-US" dirty="0"/>
              <a:t>UMAP: </a:t>
            </a:r>
            <a:r>
              <a:rPr lang="en-US" i="1" u="sng" dirty="0">
                <a:hlinkClick r:id="rId7"/>
              </a:rPr>
              <a:t>https://umap-learn.readthedocs.io/en/latest/index.html</a:t>
            </a:r>
            <a:br>
              <a:rPr lang="en-US" i="1" u="sng" dirty="0"/>
            </a:br>
            <a:r>
              <a:rPr lang="en-US" i="1" dirty="0"/>
              <a:t>             </a:t>
            </a:r>
            <a:r>
              <a:rPr lang="en-US" i="1" u="sng" dirty="0"/>
              <a:t>https://github.com/lmcinnes/umap</a:t>
            </a:r>
          </a:p>
          <a:p>
            <a:pPr marL="0" indent="0" algn="l">
              <a:buSzPts val="1100"/>
            </a:pPr>
            <a:r>
              <a:rPr lang="en-US" dirty="0"/>
              <a:t>Research paper: </a:t>
            </a:r>
            <a:r>
              <a:rPr lang="en-US" i="1" u="sng" dirty="0"/>
              <a:t>https://www.biorxiv.org/content/10.1101/423632v2</a:t>
            </a:r>
          </a:p>
        </p:txBody>
      </p:sp>
    </p:spTree>
    <p:extLst>
      <p:ext uri="{BB962C8B-B14F-4D97-AF65-F5344CB8AC3E}">
        <p14:creationId xmlns:p14="http://schemas.microsoft.com/office/powerpoint/2010/main" val="298300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CA8AEA-B921-4AC2-A5B6-AF5484B1164E}"/>
              </a:ext>
            </a:extLst>
          </p:cNvPr>
          <p:cNvSpPr/>
          <p:nvPr/>
        </p:nvSpPr>
        <p:spPr>
          <a:xfrm>
            <a:off x="6042991" y="2892287"/>
            <a:ext cx="3101009" cy="225121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Google Shape;183;p32">
            <a:extLst>
              <a:ext uri="{FF2B5EF4-FFF2-40B4-BE49-F238E27FC236}">
                <a16:creationId xmlns:a16="http://schemas.microsoft.com/office/drawing/2014/main" id="{DEA7C42C-137A-484D-8DC6-970E0B39C7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297172"/>
            <a:ext cx="5214300" cy="6262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PERFORMANCE COMPARISON</a:t>
            </a:r>
            <a:endParaRPr sz="2800" dirty="0"/>
          </a:p>
        </p:txBody>
      </p:sp>
      <p:sp>
        <p:nvSpPr>
          <p:cNvPr id="6" name="Google Shape;200;p33">
            <a:extLst>
              <a:ext uri="{FF2B5EF4-FFF2-40B4-BE49-F238E27FC236}">
                <a16:creationId xmlns:a16="http://schemas.microsoft.com/office/drawing/2014/main" id="{096F933E-B9CA-4BD0-B184-EA0EF5490A18}"/>
              </a:ext>
            </a:extLst>
          </p:cNvPr>
          <p:cNvSpPr/>
          <p:nvPr/>
        </p:nvSpPr>
        <p:spPr>
          <a:xfrm>
            <a:off x="663992" y="1477356"/>
            <a:ext cx="3018320" cy="42397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9;p33">
            <a:extLst>
              <a:ext uri="{FF2B5EF4-FFF2-40B4-BE49-F238E27FC236}">
                <a16:creationId xmlns:a16="http://schemas.microsoft.com/office/drawing/2014/main" id="{1F5FF14A-5D37-451A-A8C4-2C05E9D7D3DC}"/>
              </a:ext>
            </a:extLst>
          </p:cNvPr>
          <p:cNvSpPr txBox="1"/>
          <p:nvPr/>
        </p:nvSpPr>
        <p:spPr>
          <a:xfrm>
            <a:off x="678607" y="1526128"/>
            <a:ext cx="2905102" cy="33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Common Clustering Algorithms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" name="Google Shape;200;p33">
            <a:extLst>
              <a:ext uri="{FF2B5EF4-FFF2-40B4-BE49-F238E27FC236}">
                <a16:creationId xmlns:a16="http://schemas.microsoft.com/office/drawing/2014/main" id="{9D8466D7-0632-42BF-AC75-409BF06154AD}"/>
              </a:ext>
            </a:extLst>
          </p:cNvPr>
          <p:cNvSpPr/>
          <p:nvPr/>
        </p:nvSpPr>
        <p:spPr>
          <a:xfrm>
            <a:off x="5573673" y="1483854"/>
            <a:ext cx="2019655" cy="42397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9;p33">
            <a:extLst>
              <a:ext uri="{FF2B5EF4-FFF2-40B4-BE49-F238E27FC236}">
                <a16:creationId xmlns:a16="http://schemas.microsoft.com/office/drawing/2014/main" id="{04656096-E925-4CA8-8841-973160D6BA73}"/>
              </a:ext>
            </a:extLst>
          </p:cNvPr>
          <p:cNvSpPr txBox="1"/>
          <p:nvPr/>
        </p:nvSpPr>
        <p:spPr>
          <a:xfrm>
            <a:off x="5595229" y="1541187"/>
            <a:ext cx="1944233" cy="3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T-SNE vs UMAP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" name="Google Shape;184;p32">
            <a:extLst>
              <a:ext uri="{FF2B5EF4-FFF2-40B4-BE49-F238E27FC236}">
                <a16:creationId xmlns:a16="http://schemas.microsoft.com/office/drawing/2014/main" id="{45DC1F61-F265-4B1B-8869-D9743D44CFCD}"/>
              </a:ext>
            </a:extLst>
          </p:cNvPr>
          <p:cNvSpPr txBox="1">
            <a:spLocks/>
          </p:cNvSpPr>
          <p:nvPr/>
        </p:nvSpPr>
        <p:spPr>
          <a:xfrm>
            <a:off x="663992" y="1950105"/>
            <a:ext cx="3836448" cy="135043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Principal Component Analysis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K-means Clustering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T-SNE </a:t>
            </a:r>
            <a:b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endParaRPr lang="en-US" sz="1200" dirty="0"/>
          </a:p>
          <a:p>
            <a:endParaRPr lang="en-US" sz="1200" dirty="0"/>
          </a:p>
          <a:p>
            <a:pPr algn="ctr"/>
            <a:br>
              <a:rPr lang="en-US" sz="1200" dirty="0"/>
            </a:br>
            <a:endParaRPr lang="en-US" sz="1200" dirty="0"/>
          </a:p>
        </p:txBody>
      </p:sp>
      <p:sp>
        <p:nvSpPr>
          <p:cNvPr id="18" name="Google Shape;184;p32">
            <a:extLst>
              <a:ext uri="{FF2B5EF4-FFF2-40B4-BE49-F238E27FC236}">
                <a16:creationId xmlns:a16="http://schemas.microsoft.com/office/drawing/2014/main" id="{02D3E82E-DB84-499D-9313-11C2319E017C}"/>
              </a:ext>
            </a:extLst>
          </p:cNvPr>
          <p:cNvSpPr txBox="1">
            <a:spLocks/>
          </p:cNvSpPr>
          <p:nvPr/>
        </p:nvSpPr>
        <p:spPr>
          <a:xfrm>
            <a:off x="4408076" y="2224736"/>
            <a:ext cx="4403414" cy="1830981"/>
          </a:xfrm>
          <a:prstGeom prst="rect">
            <a:avLst/>
          </a:prstGeom>
          <a:ln>
            <a:solidFill>
              <a:srgbClr val="434343"/>
            </a:solidFill>
          </a:ln>
        </p:spPr>
        <p:txBody>
          <a:bodyPr spcFirstLastPara="1" wrap="square" lIns="91425" tIns="91425" rIns="91425" bIns="91425" numCol="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MNIST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Fashion MNIST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Google News</a:t>
            </a:r>
            <a:b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200000"/>
              </a:lnSpc>
            </a:pP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Dimensions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784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784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200,000</a:t>
            </a:r>
          </a:p>
          <a:p>
            <a:pPr algn="ctr">
              <a:lnSpc>
                <a:spcPct val="200000"/>
              </a:lnSpc>
            </a:pP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UMAP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98 sec 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78 sec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14 Min </a:t>
            </a:r>
          </a:p>
          <a:p>
            <a:pPr algn="ctr">
              <a:lnSpc>
                <a:spcPct val="200000"/>
              </a:lnSpc>
            </a:pP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T-SNE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22 Min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15 Min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4 Hours 30 Min</a:t>
            </a:r>
          </a:p>
          <a:p>
            <a:pPr>
              <a:lnSpc>
                <a:spcPct val="200000"/>
              </a:lnSpc>
            </a:pP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endParaRPr lang="en-US" sz="1200" dirty="0"/>
          </a:p>
          <a:p>
            <a:endParaRPr lang="en-US" sz="1200" dirty="0"/>
          </a:p>
          <a:p>
            <a:pPr algn="ctr"/>
            <a:br>
              <a:rPr lang="en-US" sz="1200" dirty="0"/>
            </a:br>
            <a:endParaRPr lang="en-US" sz="1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37BBCB-E51D-4B99-AA4E-896D97F7386C}"/>
              </a:ext>
            </a:extLst>
          </p:cNvPr>
          <p:cNvCxnSpPr>
            <a:cxnSpLocks/>
          </p:cNvCxnSpPr>
          <p:nvPr/>
        </p:nvCxnSpPr>
        <p:spPr>
          <a:xfrm>
            <a:off x="5573673" y="2209677"/>
            <a:ext cx="0" cy="1846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7D0897-8F48-4FBC-BAD5-AA6BA2F233DA}"/>
              </a:ext>
            </a:extLst>
          </p:cNvPr>
          <p:cNvCxnSpPr>
            <a:cxnSpLocks/>
          </p:cNvCxnSpPr>
          <p:nvPr/>
        </p:nvCxnSpPr>
        <p:spPr>
          <a:xfrm>
            <a:off x="6649710" y="2224736"/>
            <a:ext cx="0" cy="18309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6DD7BD-7EF4-4AD8-9C89-3C56C1CEA0EF}"/>
              </a:ext>
            </a:extLst>
          </p:cNvPr>
          <p:cNvCxnSpPr>
            <a:cxnSpLocks/>
          </p:cNvCxnSpPr>
          <p:nvPr/>
        </p:nvCxnSpPr>
        <p:spPr>
          <a:xfrm>
            <a:off x="7593328" y="2224736"/>
            <a:ext cx="0" cy="18309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08BAB6-0A5C-4F93-A623-95E58BF393BA}"/>
              </a:ext>
            </a:extLst>
          </p:cNvPr>
          <p:cNvCxnSpPr>
            <a:cxnSpLocks/>
          </p:cNvCxnSpPr>
          <p:nvPr/>
        </p:nvCxnSpPr>
        <p:spPr>
          <a:xfrm>
            <a:off x="4408076" y="2679499"/>
            <a:ext cx="44034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407F51-7671-4D63-B193-E82468286446}"/>
              </a:ext>
            </a:extLst>
          </p:cNvPr>
          <p:cNvSpPr txBox="1"/>
          <p:nvPr/>
        </p:nvSpPr>
        <p:spPr>
          <a:xfrm>
            <a:off x="135082" y="83127"/>
            <a:ext cx="30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4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7D8A61-24D9-46E3-AE7A-596C9CC338B1}"/>
              </a:ext>
            </a:extLst>
          </p:cNvPr>
          <p:cNvSpPr/>
          <p:nvPr/>
        </p:nvSpPr>
        <p:spPr>
          <a:xfrm>
            <a:off x="5542547" y="2101516"/>
            <a:ext cx="3098064" cy="2467359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495318" y="295042"/>
            <a:ext cx="5214300" cy="748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IRIS DATASET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341AD-914C-4EA0-B663-40312207C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229" y="1043526"/>
            <a:ext cx="5308200" cy="1476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Clusters: Species of Flowers</a:t>
            </a:r>
          </a:p>
          <a:p>
            <a:pPr>
              <a:lnSpc>
                <a:spcPct val="200000"/>
              </a:lnSpc>
            </a:pPr>
            <a:r>
              <a:rPr lang="en-IN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4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Dimensions</a:t>
            </a:r>
          </a:p>
          <a:p>
            <a:pPr>
              <a:lnSpc>
                <a:spcPct val="200000"/>
              </a:lnSpc>
            </a:pPr>
            <a:r>
              <a:rPr lang="en-IN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150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data-points</a:t>
            </a:r>
          </a:p>
        </p:txBody>
      </p:sp>
      <p:pic>
        <p:nvPicPr>
          <p:cNvPr id="4" name="Google Shape;74;p15">
            <a:extLst>
              <a:ext uri="{FF2B5EF4-FFF2-40B4-BE49-F238E27FC236}">
                <a16:creationId xmlns:a16="http://schemas.microsoft.com/office/drawing/2014/main" id="{7F86A149-CBE4-4AD6-8682-84C6B3617BFD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7500" y="747899"/>
            <a:ext cx="538310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4;p15">
            <a:extLst>
              <a:ext uri="{FF2B5EF4-FFF2-40B4-BE49-F238E27FC236}">
                <a16:creationId xmlns:a16="http://schemas.microsoft.com/office/drawing/2014/main" id="{49FC7A70-6C7E-4AB9-BCF1-C1720D888298}"/>
              </a:ext>
            </a:extLst>
          </p:cNvPr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357500" y="747900"/>
            <a:ext cx="538310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F81C2-4E2B-4D1B-934C-92E8A62FAD63}"/>
              </a:ext>
            </a:extLst>
          </p:cNvPr>
          <p:cNvSpPr txBox="1"/>
          <p:nvPr/>
        </p:nvSpPr>
        <p:spPr>
          <a:xfrm>
            <a:off x="135082" y="83127"/>
            <a:ext cx="30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5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85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18CEC6-CCD4-426A-9C4F-DD054DEA3668}"/>
              </a:ext>
            </a:extLst>
          </p:cNvPr>
          <p:cNvSpPr/>
          <p:nvPr/>
        </p:nvSpPr>
        <p:spPr>
          <a:xfrm>
            <a:off x="6063916" y="2630905"/>
            <a:ext cx="3248525" cy="2582778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81;p16">
            <a:extLst>
              <a:ext uri="{FF2B5EF4-FFF2-40B4-BE49-F238E27FC236}">
                <a16:creationId xmlns:a16="http://schemas.microsoft.com/office/drawing/2014/main" id="{CFB03107-6566-41C3-9C54-98B6B90C81F6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175325" y="1017725"/>
            <a:ext cx="56930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495318" y="295042"/>
            <a:ext cx="5214300" cy="748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IRIS DATASET PROJECTION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341AD-914C-4EA0-B663-40312207C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229" y="1043526"/>
            <a:ext cx="5308200" cy="1476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Clusters: Species of Flowers</a:t>
            </a:r>
          </a:p>
          <a:p>
            <a:pPr>
              <a:lnSpc>
                <a:spcPct val="200000"/>
              </a:lnSpc>
            </a:pPr>
            <a:r>
              <a:rPr lang="en-IN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4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Dimensions</a:t>
            </a:r>
          </a:p>
          <a:p>
            <a:pPr>
              <a:lnSpc>
                <a:spcPct val="200000"/>
              </a:lnSpc>
            </a:pPr>
            <a:r>
              <a:rPr lang="en-IN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150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data-points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F4FB3-C2DE-4DC6-B6A8-5646ACF4431B}"/>
              </a:ext>
            </a:extLst>
          </p:cNvPr>
          <p:cNvSpPr txBox="1"/>
          <p:nvPr/>
        </p:nvSpPr>
        <p:spPr>
          <a:xfrm>
            <a:off x="135082" y="83127"/>
            <a:ext cx="30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6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95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0" y="2747759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665747" y="2324475"/>
            <a:ext cx="1331495" cy="58506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Fuzzy Simplicial Sets</a:t>
            </a:r>
            <a:endParaRPr sz="1200"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2859711" y="2329731"/>
            <a:ext cx="1329096" cy="58506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Graph Generation</a:t>
            </a:r>
            <a:endParaRPr sz="1200"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5051276" y="2329731"/>
            <a:ext cx="1329096" cy="57981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Force Directed Layout</a:t>
            </a:r>
            <a:endParaRPr sz="1200"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7242841" y="2329730"/>
            <a:ext cx="1329096" cy="57981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Final Output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CCF93-3A7E-4F6F-848A-1F2851F89B17}"/>
              </a:ext>
            </a:extLst>
          </p:cNvPr>
          <p:cNvCxnSpPr>
            <a:cxnSpLocks/>
            <a:stCxn id="151" idx="3"/>
            <a:endCxn id="163" idx="1"/>
          </p:cNvCxnSpPr>
          <p:nvPr/>
        </p:nvCxnSpPr>
        <p:spPr>
          <a:xfrm>
            <a:off x="1997242" y="2617009"/>
            <a:ext cx="862469" cy="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341DDD-13A1-4C15-A677-D42AAC7485C0}"/>
              </a:ext>
            </a:extLst>
          </p:cNvPr>
          <p:cNvCxnSpPr>
            <a:cxnSpLocks/>
            <a:stCxn id="163" idx="3"/>
            <a:endCxn id="165" idx="1"/>
          </p:cNvCxnSpPr>
          <p:nvPr/>
        </p:nvCxnSpPr>
        <p:spPr>
          <a:xfrm flipV="1">
            <a:off x="4188807" y="2619638"/>
            <a:ext cx="862469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59F54C-C9C4-4DFC-BF96-04353DC52A48}"/>
              </a:ext>
            </a:extLst>
          </p:cNvPr>
          <p:cNvCxnSpPr>
            <a:cxnSpLocks/>
            <a:stCxn id="165" idx="3"/>
            <a:endCxn id="167" idx="1"/>
          </p:cNvCxnSpPr>
          <p:nvPr/>
        </p:nvCxnSpPr>
        <p:spPr>
          <a:xfrm flipV="1">
            <a:off x="6380372" y="2619637"/>
            <a:ext cx="8624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D7DDD-3E9E-4129-BA02-6A52C9A6407C}"/>
              </a:ext>
            </a:extLst>
          </p:cNvPr>
          <p:cNvCxnSpPr/>
          <p:nvPr/>
        </p:nvCxnSpPr>
        <p:spPr>
          <a:xfrm>
            <a:off x="2767542" y="444843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oogle Shape;150;p30">
            <a:extLst>
              <a:ext uri="{FF2B5EF4-FFF2-40B4-BE49-F238E27FC236}">
                <a16:creationId xmlns:a16="http://schemas.microsoft.com/office/drawing/2014/main" id="{8E31347A-78E2-4489-8481-6B5F89D512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68160" y="846141"/>
            <a:ext cx="2007679" cy="859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UMAP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09383-DB32-444B-90CE-A1FA668AA497}"/>
              </a:ext>
            </a:extLst>
          </p:cNvPr>
          <p:cNvSpPr txBox="1"/>
          <p:nvPr/>
        </p:nvSpPr>
        <p:spPr>
          <a:xfrm>
            <a:off x="135082" y="83127"/>
            <a:ext cx="30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7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949022-1F50-459D-ABD6-5CFB374C1C84}"/>
              </a:ext>
            </a:extLst>
          </p:cNvPr>
          <p:cNvSpPr/>
          <p:nvPr/>
        </p:nvSpPr>
        <p:spPr>
          <a:xfrm>
            <a:off x="2366742" y="3537284"/>
            <a:ext cx="961995" cy="159957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C4B32-4E49-4FAD-8A10-7BB0543AA7C6}"/>
              </a:ext>
            </a:extLst>
          </p:cNvPr>
          <p:cNvSpPr/>
          <p:nvPr/>
        </p:nvSpPr>
        <p:spPr>
          <a:xfrm>
            <a:off x="1331495" y="3173961"/>
            <a:ext cx="1026163" cy="19629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3C42F-9894-4986-89E0-6E431983D7AA}"/>
              </a:ext>
            </a:extLst>
          </p:cNvPr>
          <p:cNvSpPr/>
          <p:nvPr/>
        </p:nvSpPr>
        <p:spPr>
          <a:xfrm>
            <a:off x="6569242" y="0"/>
            <a:ext cx="2574758" cy="212812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0AD3C-427A-4594-A1E0-6F4AAAAFE1AE}"/>
              </a:ext>
            </a:extLst>
          </p:cNvPr>
          <p:cNvSpPr/>
          <p:nvPr/>
        </p:nvSpPr>
        <p:spPr>
          <a:xfrm>
            <a:off x="0" y="2747759"/>
            <a:ext cx="1331495" cy="2395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9D7DDD-3E9E-4129-BA02-6A52C9A6407C}"/>
              </a:ext>
            </a:extLst>
          </p:cNvPr>
          <p:cNvCxnSpPr/>
          <p:nvPr/>
        </p:nvCxnSpPr>
        <p:spPr>
          <a:xfrm>
            <a:off x="2767542" y="444843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3;p30">
            <a:extLst>
              <a:ext uri="{FF2B5EF4-FFF2-40B4-BE49-F238E27FC236}">
                <a16:creationId xmlns:a16="http://schemas.microsoft.com/office/drawing/2014/main" id="{62C70341-D603-4B3A-831C-63E3EB1E9265}"/>
              </a:ext>
            </a:extLst>
          </p:cNvPr>
          <p:cNvSpPr txBox="1">
            <a:spLocks/>
          </p:cNvSpPr>
          <p:nvPr/>
        </p:nvSpPr>
        <p:spPr>
          <a:xfrm>
            <a:off x="667824" y="3429808"/>
            <a:ext cx="2131340" cy="1475824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Identify the </a:t>
            </a:r>
            <a:r>
              <a:rPr lang="en-IN" sz="1200" b="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 </a:t>
            </a: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nearest </a:t>
            </a:r>
            <a:r>
              <a:rPr lang="en-IN" sz="1200" b="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neighbors</a:t>
            </a: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Plot sets encompassing </a:t>
            </a:r>
            <a:r>
              <a:rPr lang="en-IN" sz="1200" b="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neighbors</a:t>
            </a: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Fuzzy circles such that weight is from 0 to 1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2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9" name="Google Shape;150;p30">
            <a:extLst>
              <a:ext uri="{FF2B5EF4-FFF2-40B4-BE49-F238E27FC236}">
                <a16:creationId xmlns:a16="http://schemas.microsoft.com/office/drawing/2014/main" id="{977D3174-1856-4561-B93B-CA9C7D53098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68160" y="846141"/>
            <a:ext cx="2007679" cy="859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UMAP</a:t>
            </a:r>
            <a:endParaRPr dirty="0"/>
          </a:p>
        </p:txBody>
      </p:sp>
      <p:sp>
        <p:nvSpPr>
          <p:cNvPr id="54" name="Google Shape;151;p30">
            <a:extLst>
              <a:ext uri="{FF2B5EF4-FFF2-40B4-BE49-F238E27FC236}">
                <a16:creationId xmlns:a16="http://schemas.microsoft.com/office/drawing/2014/main" id="{CC865F68-33CC-4F19-8B37-236B4A718F1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665747" y="2324475"/>
            <a:ext cx="1331495" cy="5850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E6E6E6"/>
                </a:solidFill>
              </a:rPr>
              <a:t>Fuzzy Simplicial Sets</a:t>
            </a:r>
            <a:endParaRPr sz="1200" dirty="0">
              <a:solidFill>
                <a:srgbClr val="E6E6E6"/>
              </a:solidFill>
            </a:endParaRPr>
          </a:p>
        </p:txBody>
      </p:sp>
      <p:sp>
        <p:nvSpPr>
          <p:cNvPr id="55" name="Google Shape;163;p30">
            <a:extLst>
              <a:ext uri="{FF2B5EF4-FFF2-40B4-BE49-F238E27FC236}">
                <a16:creationId xmlns:a16="http://schemas.microsoft.com/office/drawing/2014/main" id="{2560D4A9-832D-475C-8C45-47487CF056FC}"/>
              </a:ext>
            </a:extLst>
          </p:cNvPr>
          <p:cNvSpPr txBox="1">
            <a:spLocks/>
          </p:cNvSpPr>
          <p:nvPr/>
        </p:nvSpPr>
        <p:spPr>
          <a:xfrm>
            <a:off x="2859711" y="2329731"/>
            <a:ext cx="1329096" cy="585068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Graph Generation</a:t>
            </a:r>
            <a:endParaRPr lang="en-IN" sz="1200" dirty="0"/>
          </a:p>
        </p:txBody>
      </p:sp>
      <p:sp>
        <p:nvSpPr>
          <p:cNvPr id="56" name="Google Shape;165;p30">
            <a:extLst>
              <a:ext uri="{FF2B5EF4-FFF2-40B4-BE49-F238E27FC236}">
                <a16:creationId xmlns:a16="http://schemas.microsoft.com/office/drawing/2014/main" id="{6CCF71CA-8064-4040-BA32-BD20ABAF1CE5}"/>
              </a:ext>
            </a:extLst>
          </p:cNvPr>
          <p:cNvSpPr txBox="1">
            <a:spLocks/>
          </p:cNvSpPr>
          <p:nvPr/>
        </p:nvSpPr>
        <p:spPr>
          <a:xfrm>
            <a:off x="5051276" y="2329731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IN" sz="1200"/>
              <a:t>Force Directed Layout</a:t>
            </a:r>
            <a:endParaRPr lang="en-IN" sz="1200" dirty="0"/>
          </a:p>
        </p:txBody>
      </p:sp>
      <p:sp>
        <p:nvSpPr>
          <p:cNvPr id="57" name="Google Shape;167;p30">
            <a:extLst>
              <a:ext uri="{FF2B5EF4-FFF2-40B4-BE49-F238E27FC236}">
                <a16:creationId xmlns:a16="http://schemas.microsoft.com/office/drawing/2014/main" id="{E01FE6C9-56F0-4567-9254-31E5AC3033D2}"/>
              </a:ext>
            </a:extLst>
          </p:cNvPr>
          <p:cNvSpPr txBox="1">
            <a:spLocks/>
          </p:cNvSpPr>
          <p:nvPr/>
        </p:nvSpPr>
        <p:spPr>
          <a:xfrm>
            <a:off x="7242841" y="2329730"/>
            <a:ext cx="1329096" cy="579813"/>
          </a:xfrm>
          <a:prstGeom prst="rect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>
              <a:lnSpc>
                <a:spcPct val="300000"/>
              </a:lnSpc>
            </a:pPr>
            <a:r>
              <a:rPr lang="en-IN" sz="1200"/>
              <a:t>Final Output</a:t>
            </a:r>
            <a:endParaRPr lang="en-IN" sz="12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AA58BD-3CD6-4FF4-A3D7-ADAC9F6BB7BC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1997242" y="2617009"/>
            <a:ext cx="862469" cy="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FC2E1F-A5B0-40F1-BA1D-FB4CF7601D11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 flipV="1">
            <a:off x="4188807" y="2619638"/>
            <a:ext cx="862469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F554475-1719-4C79-BE64-05AF145B7D18}"/>
              </a:ext>
            </a:extLst>
          </p:cNvPr>
          <p:cNvCxnSpPr>
            <a:cxnSpLocks/>
          </p:cNvCxnSpPr>
          <p:nvPr/>
        </p:nvCxnSpPr>
        <p:spPr>
          <a:xfrm flipV="1">
            <a:off x="6380372" y="2619637"/>
            <a:ext cx="8624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6F69B79-3478-4EBD-9364-4E3C03BEABC4}"/>
              </a:ext>
            </a:extLst>
          </p:cNvPr>
          <p:cNvSpPr txBox="1"/>
          <p:nvPr/>
        </p:nvSpPr>
        <p:spPr>
          <a:xfrm>
            <a:off x="135082" y="83127"/>
            <a:ext cx="30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8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0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4600A-8841-46F4-AE33-D0E825ABB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7500" t="22381" r="19388" b="19993"/>
          <a:stretch/>
        </p:blipFill>
        <p:spPr>
          <a:xfrm>
            <a:off x="362467" y="1418533"/>
            <a:ext cx="3838832" cy="3505199"/>
          </a:xfrm>
          <a:prstGeom prst="rect">
            <a:avLst/>
          </a:prstGeom>
          <a:ln w="6350">
            <a:solidFill>
              <a:srgbClr val="434343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5DD2AAC-0894-4A49-90A6-AE1ACFBCBD1F}"/>
              </a:ext>
            </a:extLst>
          </p:cNvPr>
          <p:cNvSpPr/>
          <p:nvPr/>
        </p:nvSpPr>
        <p:spPr>
          <a:xfrm>
            <a:off x="5787691" y="3080084"/>
            <a:ext cx="3356309" cy="2063416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1816479" y="459784"/>
            <a:ext cx="5687503" cy="754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FUZZY SIMPLICIAL SETS</a:t>
            </a:r>
            <a:endParaRPr sz="2800" dirty="0"/>
          </a:p>
        </p:txBody>
      </p:sp>
      <p:sp>
        <p:nvSpPr>
          <p:cNvPr id="10" name="Google Shape;199;p33">
            <a:extLst>
              <a:ext uri="{FF2B5EF4-FFF2-40B4-BE49-F238E27FC236}">
                <a16:creationId xmlns:a16="http://schemas.microsoft.com/office/drawing/2014/main" id="{CAAAA84D-321F-40F6-AA6D-7CBC53AF9BCD}"/>
              </a:ext>
            </a:extLst>
          </p:cNvPr>
          <p:cNvSpPr/>
          <p:nvPr/>
        </p:nvSpPr>
        <p:spPr>
          <a:xfrm>
            <a:off x="362467" y="1418533"/>
            <a:ext cx="1659815" cy="350475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7;p33">
            <a:extLst>
              <a:ext uri="{FF2B5EF4-FFF2-40B4-BE49-F238E27FC236}">
                <a16:creationId xmlns:a16="http://schemas.microsoft.com/office/drawing/2014/main" id="{CE456DD8-BC17-4642-B158-143E04742C80}"/>
              </a:ext>
            </a:extLst>
          </p:cNvPr>
          <p:cNvSpPr txBox="1"/>
          <p:nvPr/>
        </p:nvSpPr>
        <p:spPr>
          <a:xfrm>
            <a:off x="458176" y="1418533"/>
            <a:ext cx="1479885" cy="35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N_NEIGHBORS = 5</a:t>
            </a:r>
            <a:endParaRPr sz="1200" b="1" dirty="0">
              <a:solidFill>
                <a:schemeClr val="bg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4FF3-8ADB-4677-A844-C9E0CE987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299" y="154775"/>
            <a:ext cx="4504981" cy="30500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B10758-F28C-48BC-9FCA-26B4AF6CCEE2}"/>
              </a:ext>
            </a:extLst>
          </p:cNvPr>
          <p:cNvSpPr/>
          <p:nvPr/>
        </p:nvSpPr>
        <p:spPr>
          <a:xfrm>
            <a:off x="2638926" y="1836821"/>
            <a:ext cx="1242000" cy="1243263"/>
          </a:xfrm>
          <a:prstGeom prst="ellipse">
            <a:avLst/>
          </a:prstGeom>
          <a:noFill/>
          <a:ln w="158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2FAB1E-B0B6-41F6-9BB4-98D69249391D}"/>
              </a:ext>
            </a:extLst>
          </p:cNvPr>
          <p:cNvSpPr/>
          <p:nvPr/>
        </p:nvSpPr>
        <p:spPr>
          <a:xfrm>
            <a:off x="1038621" y="3678659"/>
            <a:ext cx="429232" cy="444162"/>
          </a:xfrm>
          <a:prstGeom prst="ellipse">
            <a:avLst/>
          </a:prstGeom>
          <a:noFill/>
          <a:ln w="158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Google Shape;163;p30">
            <a:extLst>
              <a:ext uri="{FF2B5EF4-FFF2-40B4-BE49-F238E27FC236}">
                <a16:creationId xmlns:a16="http://schemas.microsoft.com/office/drawing/2014/main" id="{51F1C57E-6454-4223-99C2-A8E1F1F9B9A0}"/>
              </a:ext>
            </a:extLst>
          </p:cNvPr>
          <p:cNvSpPr txBox="1">
            <a:spLocks/>
          </p:cNvSpPr>
          <p:nvPr/>
        </p:nvSpPr>
        <p:spPr>
          <a:xfrm>
            <a:off x="4804339" y="1886131"/>
            <a:ext cx="2071872" cy="685619"/>
          </a:xfrm>
          <a:prstGeom prst="rect">
            <a:avLst/>
          </a:prstGeom>
          <a:ln w="9525" cap="flat" cmpd="sng" algn="ctr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If the point is relatively isolated,</a:t>
            </a:r>
          </a:p>
          <a:p>
            <a:pPr algn="l"/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 larger circle is needed to cover </a:t>
            </a:r>
            <a:r>
              <a:rPr lang="en-IN" sz="1200" b="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A749B03-89EA-481C-9E27-E27581C23B1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9902" y="2228941"/>
            <a:ext cx="874437" cy="1517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Google Shape;163;p30">
            <a:extLst>
              <a:ext uri="{FF2B5EF4-FFF2-40B4-BE49-F238E27FC236}">
                <a16:creationId xmlns:a16="http://schemas.microsoft.com/office/drawing/2014/main" id="{1A18ACD0-0BBB-41DD-8A20-6E7BBC9D5BCD}"/>
              </a:ext>
            </a:extLst>
          </p:cNvPr>
          <p:cNvSpPr txBox="1">
            <a:spLocks/>
          </p:cNvSpPr>
          <p:nvPr/>
        </p:nvSpPr>
        <p:spPr>
          <a:xfrm>
            <a:off x="4682305" y="3678659"/>
            <a:ext cx="2071872" cy="1005057"/>
          </a:xfrm>
          <a:prstGeom prst="rect">
            <a:avLst/>
          </a:prstGeom>
          <a:ln w="9525" cap="flat" cmpd="sng" algn="ctr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 smaller circle is formed in dense areas</a:t>
            </a:r>
          </a:p>
          <a:p>
            <a:pPr algn="l"/>
            <a:r>
              <a:rPr lang="en-IN" sz="12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As more points are in close proximity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79CD72-1088-40A0-A115-60CE78638FAD}"/>
              </a:ext>
            </a:extLst>
          </p:cNvPr>
          <p:cNvCxnSpPr>
            <a:stCxn id="44" idx="1"/>
          </p:cNvCxnSpPr>
          <p:nvPr/>
        </p:nvCxnSpPr>
        <p:spPr>
          <a:xfrm flipH="1" flipV="1">
            <a:off x="1467853" y="3830453"/>
            <a:ext cx="3214452" cy="3507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F3414B-508D-4BAD-8550-45631AD5D8CC}"/>
              </a:ext>
            </a:extLst>
          </p:cNvPr>
          <p:cNvSpPr txBox="1"/>
          <p:nvPr/>
        </p:nvSpPr>
        <p:spPr>
          <a:xfrm>
            <a:off x="135082" y="83127"/>
            <a:ext cx="30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34A9D60-F40D-471F-9A3E-8006EECBEE25}" type="slidenum">
              <a:rPr lang="en-IN" sz="2000" b="1" smtClean="0">
                <a:solidFill>
                  <a:srgbClr val="434343"/>
                </a:solidFill>
                <a:latin typeface="Exo 2" panose="020B0604020202020204" charset="0"/>
              </a:rPr>
              <a:t>9</a:t>
            </a:fld>
            <a:endParaRPr lang="en-IN" sz="2000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4" grpId="0" animBg="1"/>
    </p:bld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934</Words>
  <Application>Microsoft Office PowerPoint</Application>
  <PresentationFormat>On-screen Show (16:9)</PresentationFormat>
  <Paragraphs>272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Roboto Condensed Light</vt:lpstr>
      <vt:lpstr>Arial</vt:lpstr>
      <vt:lpstr>Lato</vt:lpstr>
      <vt:lpstr>Exo 2</vt:lpstr>
      <vt:lpstr>Squada One</vt:lpstr>
      <vt:lpstr>Fira Sans Extra Condensed Medium</vt:lpstr>
      <vt:lpstr>Tech Newsletter by Slidesgo</vt:lpstr>
      <vt:lpstr>Understanding UMAP</vt:lpstr>
      <vt:lpstr>PowerPoint Presentation</vt:lpstr>
      <vt:lpstr>HIGHER DIMENSIONAL DATA</vt:lpstr>
      <vt:lpstr>PERFORMANCE COMPARISON</vt:lpstr>
      <vt:lpstr>IRIS DATASET</vt:lpstr>
      <vt:lpstr>IRIS DATASET PROJECTION</vt:lpstr>
      <vt:lpstr>Fuzzy Simplicial Sets</vt:lpstr>
      <vt:lpstr>UMAP</vt:lpstr>
      <vt:lpstr>FUZZY SIMPLICIAL SETS</vt:lpstr>
      <vt:lpstr>UMAP</vt:lpstr>
      <vt:lpstr>PowerPoint Presentation</vt:lpstr>
      <vt:lpstr>UMAP</vt:lpstr>
      <vt:lpstr>PowerPoint Presentation</vt:lpstr>
      <vt:lpstr>UMAP</vt:lpstr>
      <vt:lpstr>PowerPoint Presentation</vt:lpstr>
      <vt:lpstr>UMAP</vt:lpstr>
      <vt:lpstr>FUZZY SIMPLICIAL SETS</vt:lpstr>
      <vt:lpstr>UMAP</vt:lpstr>
      <vt:lpstr>PowerPoint Presentation</vt:lpstr>
      <vt:lpstr>UMAP</vt:lpstr>
      <vt:lpstr>PowerPoint Presentation</vt:lpstr>
      <vt:lpstr>UMAP</vt:lpstr>
      <vt:lpstr>PARAMETER OVERVIEW</vt:lpstr>
      <vt:lpstr>PARAMETER OVERVIEW</vt:lpstr>
      <vt:lpstr>PARAMETER OVERVIEW</vt:lpstr>
      <vt:lpstr>PARAMETER OVERVIEW</vt:lpstr>
      <vt:lpstr>PARAMETER OVERVIEW</vt:lpstr>
      <vt:lpstr>THINGS NOT TO DO</vt:lpstr>
      <vt:lpstr>APPLICATIONS</vt:lpstr>
      <vt:lpstr>APPLICATIONS</vt:lpstr>
      <vt:lpstr>UNDERSTAND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UMAP</dc:title>
  <dc:creator>Soham Joshi</dc:creator>
  <cp:lastModifiedBy>Soham Joshi</cp:lastModifiedBy>
  <cp:revision>91</cp:revision>
  <dcterms:modified xsi:type="dcterms:W3CDTF">2020-10-02T18:39:55Z</dcterms:modified>
</cp:coreProperties>
</file>